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87" r:id="rId9"/>
    <p:sldId id="264" r:id="rId10"/>
    <p:sldId id="265" r:id="rId11"/>
    <p:sldId id="266" r:id="rId12"/>
    <p:sldId id="267" r:id="rId13"/>
    <p:sldId id="268" r:id="rId14"/>
    <p:sldId id="280" r:id="rId15"/>
    <p:sldId id="281" r:id="rId16"/>
    <p:sldId id="282" r:id="rId17"/>
    <p:sldId id="283" r:id="rId18"/>
    <p:sldId id="284" r:id="rId19"/>
    <p:sldId id="273" r:id="rId20"/>
    <p:sldId id="274" r:id="rId21"/>
    <p:sldId id="275" r:id="rId22"/>
    <p:sldId id="276" r:id="rId23"/>
    <p:sldId id="279" r:id="rId24"/>
    <p:sldId id="286" r:id="rId25"/>
    <p:sldId id="278" r:id="rId26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18" autoAdjust="0"/>
    <p:restoredTop sz="94660"/>
  </p:normalViewPr>
  <p:slideViewPr>
    <p:cSldViewPr>
      <p:cViewPr varScale="1">
        <p:scale>
          <a:sx n="73" d="100"/>
          <a:sy n="73" d="100"/>
        </p:scale>
        <p:origin x="65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50EE8A-96CD-43A5-8AB3-CC80A9AD52FC}" type="doc">
      <dgm:prSet loTypeId="urn:microsoft.com/office/officeart/2005/8/layout/process4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3C1D044C-78D4-46E1-BD28-CF9080FCAF82}">
      <dgm:prSet phldrT="[Texto]" custT="1"/>
      <dgm:spPr/>
      <dgm:t>
        <a:bodyPr/>
        <a:lstStyle/>
        <a:p>
          <a:pPr algn="ctr"/>
          <a:r>
            <a:rPr lang="es-ES" sz="1600" b="0" i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El cultivo de tilapia roja se destaca en la acuicultura global debido a su adaptabilidad y valor nutricional. </a:t>
          </a:r>
          <a:endParaRPr lang="es-EC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5C6316-655B-4A65-AB28-2DFF3E09255C}" type="parTrans" cxnId="{991A7F23-D537-4571-BBD9-E7841A0187DA}">
      <dgm:prSet/>
      <dgm:spPr/>
      <dgm:t>
        <a:bodyPr/>
        <a:lstStyle/>
        <a:p>
          <a:pPr algn="ctr"/>
          <a:endParaRPr lang="es-EC" sz="16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FA1049-DDE3-44F5-A709-3ACD24CF5F13}" type="sibTrans" cxnId="{991A7F23-D537-4571-BBD9-E7841A0187DA}">
      <dgm:prSet/>
      <dgm:spPr/>
      <dgm:t>
        <a:bodyPr/>
        <a:lstStyle/>
        <a:p>
          <a:pPr algn="ctr"/>
          <a:endParaRPr lang="es-EC" sz="16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39DC87-0904-41FF-8CB1-BD1C13872626}">
      <dgm:prSet custT="1"/>
      <dgm:spPr/>
      <dgm:t>
        <a:bodyPr/>
        <a:lstStyle/>
        <a:p>
          <a:pPr algn="ctr"/>
          <a:r>
            <a:rPr lang="es-ES" sz="1600" b="0" i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La salinidad del agua influye en su desarrollo y bienestar. Esta especie puede adaptarse a distintos niveles de salinidad, lo que impacta positivamente en su crecimiento y en la prevención de enfermedades. </a:t>
          </a:r>
          <a:endParaRPr lang="es-ES" sz="1600" b="0" i="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612461-94C1-432A-B43E-A7D75C8C15B2}" type="parTrans" cxnId="{776E334A-2010-4ECB-8851-E6EFB47C110E}">
      <dgm:prSet/>
      <dgm:spPr/>
      <dgm:t>
        <a:bodyPr/>
        <a:lstStyle/>
        <a:p>
          <a:pPr algn="ctr"/>
          <a:endParaRPr lang="es-EC" sz="16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7DC154-D9EA-4926-8870-79FE78F3FEB1}" type="sibTrans" cxnId="{776E334A-2010-4ECB-8851-E6EFB47C110E}">
      <dgm:prSet/>
      <dgm:spPr/>
      <dgm:t>
        <a:bodyPr/>
        <a:lstStyle/>
        <a:p>
          <a:pPr algn="ctr"/>
          <a:endParaRPr lang="es-EC" sz="16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BF66F1-7435-4D8E-8030-E8E7D6806F7A}">
      <dgm:prSet custT="1"/>
      <dgm:spPr/>
      <dgm:t>
        <a:bodyPr/>
        <a:lstStyle/>
        <a:p>
          <a:pPr algn="ctr"/>
          <a:r>
            <a:rPr lang="es-EC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La creciente popularidad de la tilapia entre los consumidores y las obvias necesidades de producción de alimentos, ponen de manifiesto la importancia de buscar alternativas de producción de esta especie en agua salobre e inclusive en el ambiente marino. </a:t>
          </a:r>
          <a:endParaRPr lang="es-ES" sz="1600" b="0" i="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54EBA1-FCBD-4C2D-A160-F9DDBF09D861}" type="parTrans" cxnId="{70F4B2BC-F662-4D91-8EF0-1A3A3FF7EB2E}">
      <dgm:prSet/>
      <dgm:spPr/>
      <dgm:t>
        <a:bodyPr/>
        <a:lstStyle/>
        <a:p>
          <a:pPr algn="ctr"/>
          <a:endParaRPr lang="es-EC" sz="16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E7EE82-CB4D-43A1-ADB0-7CFD1F580CC9}" type="sibTrans" cxnId="{70F4B2BC-F662-4D91-8EF0-1A3A3FF7EB2E}">
      <dgm:prSet/>
      <dgm:spPr/>
      <dgm:t>
        <a:bodyPr/>
        <a:lstStyle/>
        <a:p>
          <a:pPr algn="ctr"/>
          <a:endParaRPr lang="es-EC" sz="16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4B6152-D324-4743-B633-D35BAC6652F1}" type="pres">
      <dgm:prSet presAssocID="{E350EE8A-96CD-43A5-8AB3-CC80A9AD52FC}" presName="Name0" presStyleCnt="0">
        <dgm:presLayoutVars>
          <dgm:dir/>
          <dgm:animLvl val="lvl"/>
          <dgm:resizeHandles val="exact"/>
        </dgm:presLayoutVars>
      </dgm:prSet>
      <dgm:spPr/>
    </dgm:pt>
    <dgm:pt modelId="{2A304C33-3605-43C5-97CD-2AFADBCC090D}" type="pres">
      <dgm:prSet presAssocID="{C7BF66F1-7435-4D8E-8030-E8E7D6806F7A}" presName="boxAndChildren" presStyleCnt="0"/>
      <dgm:spPr/>
    </dgm:pt>
    <dgm:pt modelId="{EE4EDB1D-5ECD-44DE-ADA8-24CE82C24C88}" type="pres">
      <dgm:prSet presAssocID="{C7BF66F1-7435-4D8E-8030-E8E7D6806F7A}" presName="parentTextBox" presStyleLbl="node1" presStyleIdx="0" presStyleCnt="3"/>
      <dgm:spPr/>
    </dgm:pt>
    <dgm:pt modelId="{41250597-8EC9-4877-BEF9-C82DEE62B62D}" type="pres">
      <dgm:prSet presAssocID="{7D7DC154-D9EA-4926-8870-79FE78F3FEB1}" presName="sp" presStyleCnt="0"/>
      <dgm:spPr/>
    </dgm:pt>
    <dgm:pt modelId="{0C7A64F2-859E-4894-A277-DC16AC9B08C2}" type="pres">
      <dgm:prSet presAssocID="{6039DC87-0904-41FF-8CB1-BD1C13872626}" presName="arrowAndChildren" presStyleCnt="0"/>
      <dgm:spPr/>
    </dgm:pt>
    <dgm:pt modelId="{D7F5CBF0-18AD-4DD8-888B-6EA6B5D5BFA5}" type="pres">
      <dgm:prSet presAssocID="{6039DC87-0904-41FF-8CB1-BD1C13872626}" presName="parentTextArrow" presStyleLbl="node1" presStyleIdx="1" presStyleCnt="3"/>
      <dgm:spPr/>
    </dgm:pt>
    <dgm:pt modelId="{C58FD7DD-916F-47EB-8930-84FDC6C0D944}" type="pres">
      <dgm:prSet presAssocID="{2DFA1049-DDE3-44F5-A709-3ACD24CF5F13}" presName="sp" presStyleCnt="0"/>
      <dgm:spPr/>
    </dgm:pt>
    <dgm:pt modelId="{76888570-4B05-42BE-9C34-1DB428CD13D2}" type="pres">
      <dgm:prSet presAssocID="{3C1D044C-78D4-46E1-BD28-CF9080FCAF82}" presName="arrowAndChildren" presStyleCnt="0"/>
      <dgm:spPr/>
    </dgm:pt>
    <dgm:pt modelId="{217FE014-F3DF-4A08-AEBA-686E1C9410CC}" type="pres">
      <dgm:prSet presAssocID="{3C1D044C-78D4-46E1-BD28-CF9080FCAF82}" presName="parentTextArrow" presStyleLbl="node1" presStyleIdx="2" presStyleCnt="3"/>
      <dgm:spPr/>
    </dgm:pt>
  </dgm:ptLst>
  <dgm:cxnLst>
    <dgm:cxn modelId="{991A7F23-D537-4571-BBD9-E7841A0187DA}" srcId="{E350EE8A-96CD-43A5-8AB3-CC80A9AD52FC}" destId="{3C1D044C-78D4-46E1-BD28-CF9080FCAF82}" srcOrd="0" destOrd="0" parTransId="{345C6316-655B-4A65-AB28-2DFF3E09255C}" sibTransId="{2DFA1049-DDE3-44F5-A709-3ACD24CF5F13}"/>
    <dgm:cxn modelId="{776E334A-2010-4ECB-8851-E6EFB47C110E}" srcId="{E350EE8A-96CD-43A5-8AB3-CC80A9AD52FC}" destId="{6039DC87-0904-41FF-8CB1-BD1C13872626}" srcOrd="1" destOrd="0" parTransId="{D2612461-94C1-432A-B43E-A7D75C8C15B2}" sibTransId="{7D7DC154-D9EA-4926-8870-79FE78F3FEB1}"/>
    <dgm:cxn modelId="{543CB16A-A27C-4983-8857-5B966CC5693D}" type="presOf" srcId="{C7BF66F1-7435-4D8E-8030-E8E7D6806F7A}" destId="{EE4EDB1D-5ECD-44DE-ADA8-24CE82C24C88}" srcOrd="0" destOrd="0" presId="urn:microsoft.com/office/officeart/2005/8/layout/process4"/>
    <dgm:cxn modelId="{DB401E91-0878-4B99-83FD-73FD0BC1F244}" type="presOf" srcId="{E350EE8A-96CD-43A5-8AB3-CC80A9AD52FC}" destId="{F64B6152-D324-4743-B633-D35BAC6652F1}" srcOrd="0" destOrd="0" presId="urn:microsoft.com/office/officeart/2005/8/layout/process4"/>
    <dgm:cxn modelId="{70F4B2BC-F662-4D91-8EF0-1A3A3FF7EB2E}" srcId="{E350EE8A-96CD-43A5-8AB3-CC80A9AD52FC}" destId="{C7BF66F1-7435-4D8E-8030-E8E7D6806F7A}" srcOrd="2" destOrd="0" parTransId="{E654EBA1-FCBD-4C2D-A160-F9DDBF09D861}" sibTransId="{5DE7EE82-CB4D-43A1-ADB0-7CFD1F580CC9}"/>
    <dgm:cxn modelId="{D966EACB-08C8-4238-89CF-AF134F9F9916}" type="presOf" srcId="{3C1D044C-78D4-46E1-BD28-CF9080FCAF82}" destId="{217FE014-F3DF-4A08-AEBA-686E1C9410CC}" srcOrd="0" destOrd="0" presId="urn:microsoft.com/office/officeart/2005/8/layout/process4"/>
    <dgm:cxn modelId="{E49F00D8-3099-4275-B989-5C2388DE86ED}" type="presOf" srcId="{6039DC87-0904-41FF-8CB1-BD1C13872626}" destId="{D7F5CBF0-18AD-4DD8-888B-6EA6B5D5BFA5}" srcOrd="0" destOrd="0" presId="urn:microsoft.com/office/officeart/2005/8/layout/process4"/>
    <dgm:cxn modelId="{B17D6331-6E92-41D5-83B0-4D29537A6BE8}" type="presParOf" srcId="{F64B6152-D324-4743-B633-D35BAC6652F1}" destId="{2A304C33-3605-43C5-97CD-2AFADBCC090D}" srcOrd="0" destOrd="0" presId="urn:microsoft.com/office/officeart/2005/8/layout/process4"/>
    <dgm:cxn modelId="{B9529F2C-4965-4078-BBDD-C35CAC52C115}" type="presParOf" srcId="{2A304C33-3605-43C5-97CD-2AFADBCC090D}" destId="{EE4EDB1D-5ECD-44DE-ADA8-24CE82C24C88}" srcOrd="0" destOrd="0" presId="urn:microsoft.com/office/officeart/2005/8/layout/process4"/>
    <dgm:cxn modelId="{52ACCBC1-F2A1-4CDF-8DF9-36C554663176}" type="presParOf" srcId="{F64B6152-D324-4743-B633-D35BAC6652F1}" destId="{41250597-8EC9-4877-BEF9-C82DEE62B62D}" srcOrd="1" destOrd="0" presId="urn:microsoft.com/office/officeart/2005/8/layout/process4"/>
    <dgm:cxn modelId="{2D51075D-DB88-41B0-94FD-C276AE8CD038}" type="presParOf" srcId="{F64B6152-D324-4743-B633-D35BAC6652F1}" destId="{0C7A64F2-859E-4894-A277-DC16AC9B08C2}" srcOrd="2" destOrd="0" presId="urn:microsoft.com/office/officeart/2005/8/layout/process4"/>
    <dgm:cxn modelId="{2022BEAD-3725-4D32-82AC-64CBD2F27528}" type="presParOf" srcId="{0C7A64F2-859E-4894-A277-DC16AC9B08C2}" destId="{D7F5CBF0-18AD-4DD8-888B-6EA6B5D5BFA5}" srcOrd="0" destOrd="0" presId="urn:microsoft.com/office/officeart/2005/8/layout/process4"/>
    <dgm:cxn modelId="{F5E84730-1AC6-4535-9BD0-66987065DF19}" type="presParOf" srcId="{F64B6152-D324-4743-B633-D35BAC6652F1}" destId="{C58FD7DD-916F-47EB-8930-84FDC6C0D944}" srcOrd="3" destOrd="0" presId="urn:microsoft.com/office/officeart/2005/8/layout/process4"/>
    <dgm:cxn modelId="{13279184-A19D-4E09-B259-0C65C333AB33}" type="presParOf" srcId="{F64B6152-D324-4743-B633-D35BAC6652F1}" destId="{76888570-4B05-42BE-9C34-1DB428CD13D2}" srcOrd="4" destOrd="0" presId="urn:microsoft.com/office/officeart/2005/8/layout/process4"/>
    <dgm:cxn modelId="{9A2906C0-B9B7-42BF-9B5A-BC022AA8DC55}" type="presParOf" srcId="{76888570-4B05-42BE-9C34-1DB428CD13D2}" destId="{217FE014-F3DF-4A08-AEBA-686E1C9410C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D3A3BB-AB43-4264-A60E-92C1501C8A55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39B3CFBB-1FB5-44EC-A0FA-ABA7BA6495AD}">
      <dgm:prSet phldrT="[Texto]" custT="1"/>
      <dgm:spPr/>
      <dgm:t>
        <a:bodyPr/>
        <a:lstStyle/>
        <a:p>
          <a:r>
            <a:rPr lang="es-EC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Variables evaluadas</a:t>
          </a:r>
        </a:p>
      </dgm:t>
    </dgm:pt>
    <dgm:pt modelId="{0B15EB91-1B05-4440-B57B-10A95B89AC08}" type="parTrans" cxnId="{8524BC3A-4065-4C1D-826A-B0648F585280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5BFDFD-9672-443F-BF41-E23722AB97FB}" type="sibTrans" cxnId="{8524BC3A-4065-4C1D-826A-B0648F585280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B12B51-16D8-492B-B1F5-1A18E3E3BDC3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Ganancia de peso</a:t>
          </a:r>
        </a:p>
      </dgm:t>
    </dgm:pt>
    <dgm:pt modelId="{609515A1-1D6A-4DA0-AF51-86780BC65CE7}" type="parTrans" cxnId="{2AE0613F-0020-43E7-A756-0D00C20E7DA5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A8EF83-C2E3-4590-8F76-CE1C7E1D6B61}" type="sibTrans" cxnId="{2AE0613F-0020-43E7-A756-0D00C20E7DA5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66F63E-8422-4951-973F-78C3C3A6F9D7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Peso medio</a:t>
          </a:r>
        </a:p>
      </dgm:t>
    </dgm:pt>
    <dgm:pt modelId="{E4FC02F2-7F3D-448D-B220-E52D463D968C}" type="parTrans" cxnId="{0481D096-8A1A-4352-B2F9-5E8564F3820A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6FE1B2-0AB7-41B3-BEE0-2481CEAF8F19}" type="sibTrans" cxnId="{0481D096-8A1A-4352-B2F9-5E8564F3820A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436DD5-6FE4-4B5B-A41A-0E2BAD6CFDCC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Tasa de crecimiento específico</a:t>
          </a:r>
        </a:p>
      </dgm:t>
    </dgm:pt>
    <dgm:pt modelId="{A9346CC5-BFEA-44A3-A9A0-11632C4A1BCE}" type="parTrans" cxnId="{6598C8DD-6389-4DBC-83CC-05B8EBDB9A8B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B90F22-17F1-44E0-89FE-44663191F7BB}" type="sibTrans" cxnId="{6598C8DD-6389-4DBC-83CC-05B8EBDB9A8B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312BD0-A3B9-44FB-BE17-6292D5C1544C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Tasa de crecimiento absoluto</a:t>
          </a:r>
        </a:p>
      </dgm:t>
    </dgm:pt>
    <dgm:pt modelId="{D89D3759-C9AB-487F-8A3B-B62CBBF62274}" type="parTrans" cxnId="{ADA7C56F-7EC8-434C-8D03-84DE1E5708C8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AF5520-90EC-4FC8-A1F4-56E755A39067}" type="sibTrans" cxnId="{ADA7C56F-7EC8-434C-8D03-84DE1E5708C8}">
      <dgm:prSet/>
      <dgm:spPr/>
      <dgm:t>
        <a:bodyPr/>
        <a:lstStyle/>
        <a:p>
          <a:endParaRPr lang="es-EC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46D065-CA13-408B-A4DC-D2AB9F256EB3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Tasa de supervivencia</a:t>
          </a:r>
        </a:p>
      </dgm:t>
    </dgm:pt>
    <dgm:pt modelId="{855D7D14-9D7B-46EC-89E5-784C4E062D1B}" type="parTrans" cxnId="{B7029F40-FAC4-49F8-B674-B2F6F5A50A4F}">
      <dgm:prSet/>
      <dgm:spPr/>
      <dgm:t>
        <a:bodyPr/>
        <a:lstStyle/>
        <a:p>
          <a:endParaRPr lang="es-EC" sz="2000"/>
        </a:p>
      </dgm:t>
    </dgm:pt>
    <dgm:pt modelId="{C2C216E2-9433-4930-894A-5975CCA5B2C9}" type="sibTrans" cxnId="{B7029F40-FAC4-49F8-B674-B2F6F5A50A4F}">
      <dgm:prSet/>
      <dgm:spPr/>
      <dgm:t>
        <a:bodyPr/>
        <a:lstStyle/>
        <a:p>
          <a:endParaRPr lang="es-EC" sz="2000"/>
        </a:p>
      </dgm:t>
    </dgm:pt>
    <dgm:pt modelId="{C3314CE6-503C-40E7-AC42-81BF9656822F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Conversión alimenticia</a:t>
          </a:r>
        </a:p>
      </dgm:t>
    </dgm:pt>
    <dgm:pt modelId="{7A26A5AD-9472-470A-8591-D1487A1B31A8}" type="parTrans" cxnId="{4022FDFA-372D-412A-9BF9-6AB397A257E2}">
      <dgm:prSet/>
      <dgm:spPr/>
      <dgm:t>
        <a:bodyPr/>
        <a:lstStyle/>
        <a:p>
          <a:endParaRPr lang="es-EC" sz="2000"/>
        </a:p>
      </dgm:t>
    </dgm:pt>
    <dgm:pt modelId="{846FD9A1-92BD-498E-A5FA-5DD11C35FCA0}" type="sibTrans" cxnId="{4022FDFA-372D-412A-9BF9-6AB397A257E2}">
      <dgm:prSet/>
      <dgm:spPr/>
      <dgm:t>
        <a:bodyPr/>
        <a:lstStyle/>
        <a:p>
          <a:endParaRPr lang="es-EC" sz="2000"/>
        </a:p>
      </dgm:t>
    </dgm:pt>
    <dgm:pt modelId="{7770F221-2D7C-414E-AE83-20710B3C77A4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Consumo de alimento</a:t>
          </a:r>
        </a:p>
      </dgm:t>
    </dgm:pt>
    <dgm:pt modelId="{A684BD12-2F9A-45F4-9BFC-2F4C4A17E0BA}" type="parTrans" cxnId="{824C69CE-4238-4F2E-B0AA-E29E8AF8388E}">
      <dgm:prSet/>
      <dgm:spPr/>
      <dgm:t>
        <a:bodyPr/>
        <a:lstStyle/>
        <a:p>
          <a:endParaRPr lang="es-EC" sz="2000"/>
        </a:p>
      </dgm:t>
    </dgm:pt>
    <dgm:pt modelId="{EE12D5E1-E404-4606-BA4A-96CE4B5B9233}" type="sibTrans" cxnId="{824C69CE-4238-4F2E-B0AA-E29E8AF8388E}">
      <dgm:prSet/>
      <dgm:spPr/>
      <dgm:t>
        <a:bodyPr/>
        <a:lstStyle/>
        <a:p>
          <a:endParaRPr lang="es-EC" sz="2000"/>
        </a:p>
      </dgm:t>
    </dgm:pt>
    <dgm:pt modelId="{7CD4E426-564E-4776-9566-A4634206C62D}">
      <dgm:prSet phldrT="[Texto]" custT="1"/>
      <dgm:spPr/>
      <dgm:t>
        <a:bodyPr/>
        <a:lstStyle/>
        <a:p>
          <a:r>
            <a:rPr lang="es-EC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Incidencia de hongos en el cultivo</a:t>
          </a:r>
        </a:p>
      </dgm:t>
    </dgm:pt>
    <dgm:pt modelId="{217D1337-2287-4DBD-A488-3680638395F2}" type="parTrans" cxnId="{414974A6-665D-48E1-8CB5-3B9BB5D2F5DA}">
      <dgm:prSet/>
      <dgm:spPr/>
      <dgm:t>
        <a:bodyPr/>
        <a:lstStyle/>
        <a:p>
          <a:endParaRPr lang="es-EC" sz="2000"/>
        </a:p>
      </dgm:t>
    </dgm:pt>
    <dgm:pt modelId="{BAFCA7D5-46B0-474D-B1F9-FB92ABEED2AF}" type="sibTrans" cxnId="{414974A6-665D-48E1-8CB5-3B9BB5D2F5DA}">
      <dgm:prSet/>
      <dgm:spPr/>
      <dgm:t>
        <a:bodyPr/>
        <a:lstStyle/>
        <a:p>
          <a:endParaRPr lang="es-EC" sz="2000"/>
        </a:p>
      </dgm:t>
    </dgm:pt>
    <dgm:pt modelId="{84660484-FA2C-4CB2-9C45-0929186D52F5}" type="pres">
      <dgm:prSet presAssocID="{31D3A3BB-AB43-4264-A60E-92C1501C8A55}" presName="composite" presStyleCnt="0">
        <dgm:presLayoutVars>
          <dgm:chMax val="1"/>
          <dgm:dir/>
          <dgm:resizeHandles val="exact"/>
        </dgm:presLayoutVars>
      </dgm:prSet>
      <dgm:spPr/>
    </dgm:pt>
    <dgm:pt modelId="{855B0536-F008-4315-B223-5E03AB6D7957}" type="pres">
      <dgm:prSet presAssocID="{31D3A3BB-AB43-4264-A60E-92C1501C8A55}" presName="radial" presStyleCnt="0">
        <dgm:presLayoutVars>
          <dgm:animLvl val="ctr"/>
        </dgm:presLayoutVars>
      </dgm:prSet>
      <dgm:spPr/>
    </dgm:pt>
    <dgm:pt modelId="{F105DCF3-127B-434C-98FC-C418515ECDDA}" type="pres">
      <dgm:prSet presAssocID="{39B3CFBB-1FB5-44EC-A0FA-ABA7BA6495AD}" presName="centerShape" presStyleLbl="vennNode1" presStyleIdx="0" presStyleCnt="9"/>
      <dgm:spPr/>
    </dgm:pt>
    <dgm:pt modelId="{C5783D54-CFFF-4483-B072-714387477FEB}" type="pres">
      <dgm:prSet presAssocID="{60B12B51-16D8-492B-B1F5-1A18E3E3BDC3}" presName="node" presStyleLbl="vennNode1" presStyleIdx="1" presStyleCnt="9">
        <dgm:presLayoutVars>
          <dgm:bulletEnabled val="1"/>
        </dgm:presLayoutVars>
      </dgm:prSet>
      <dgm:spPr/>
    </dgm:pt>
    <dgm:pt modelId="{AEB2DF3E-86E5-47AC-8898-DA2990CD11B9}" type="pres">
      <dgm:prSet presAssocID="{B866F63E-8422-4951-973F-78C3C3A6F9D7}" presName="node" presStyleLbl="vennNode1" presStyleIdx="2" presStyleCnt="9">
        <dgm:presLayoutVars>
          <dgm:bulletEnabled val="1"/>
        </dgm:presLayoutVars>
      </dgm:prSet>
      <dgm:spPr/>
    </dgm:pt>
    <dgm:pt modelId="{437BDFD2-40B9-43EC-A50D-7AFEBCC2EC8C}" type="pres">
      <dgm:prSet presAssocID="{7C436DD5-6FE4-4B5B-A41A-0E2BAD6CFDCC}" presName="node" presStyleLbl="vennNode1" presStyleIdx="3" presStyleCnt="9" custScaleX="114119">
        <dgm:presLayoutVars>
          <dgm:bulletEnabled val="1"/>
        </dgm:presLayoutVars>
      </dgm:prSet>
      <dgm:spPr/>
    </dgm:pt>
    <dgm:pt modelId="{93110B43-1E02-4AAB-8776-8171E49A84DA}" type="pres">
      <dgm:prSet presAssocID="{C6312BD0-A3B9-44FB-BE17-6292D5C1544C}" presName="node" presStyleLbl="vennNode1" presStyleIdx="4" presStyleCnt="9" custScaleX="113188">
        <dgm:presLayoutVars>
          <dgm:bulletEnabled val="1"/>
        </dgm:presLayoutVars>
      </dgm:prSet>
      <dgm:spPr/>
    </dgm:pt>
    <dgm:pt modelId="{B7ECA7B2-B067-40F3-8639-C1620C78305D}" type="pres">
      <dgm:prSet presAssocID="{BE46D065-CA13-408B-A4DC-D2AB9F256EB3}" presName="node" presStyleLbl="vennNode1" presStyleIdx="5" presStyleCnt="9" custScaleX="133420">
        <dgm:presLayoutVars>
          <dgm:bulletEnabled val="1"/>
        </dgm:presLayoutVars>
      </dgm:prSet>
      <dgm:spPr/>
    </dgm:pt>
    <dgm:pt modelId="{E1E4BA8A-0702-491E-B7E1-FF15790781FA}" type="pres">
      <dgm:prSet presAssocID="{C3314CE6-503C-40E7-AC42-81BF9656822F}" presName="node" presStyleLbl="vennNode1" presStyleIdx="6" presStyleCnt="9" custScaleX="136530">
        <dgm:presLayoutVars>
          <dgm:bulletEnabled val="1"/>
        </dgm:presLayoutVars>
      </dgm:prSet>
      <dgm:spPr/>
    </dgm:pt>
    <dgm:pt modelId="{7CCA7719-DCF7-4827-AF5F-764444428358}" type="pres">
      <dgm:prSet presAssocID="{7770F221-2D7C-414E-AE83-20710B3C77A4}" presName="node" presStyleLbl="vennNode1" presStyleIdx="7" presStyleCnt="9">
        <dgm:presLayoutVars>
          <dgm:bulletEnabled val="1"/>
        </dgm:presLayoutVars>
      </dgm:prSet>
      <dgm:spPr/>
    </dgm:pt>
    <dgm:pt modelId="{A50FAF01-6913-4275-89AC-56BFE4FCF0AF}" type="pres">
      <dgm:prSet presAssocID="{7CD4E426-564E-4776-9566-A4634206C62D}" presName="node" presStyleLbl="vennNode1" presStyleIdx="8" presStyleCnt="9">
        <dgm:presLayoutVars>
          <dgm:bulletEnabled val="1"/>
        </dgm:presLayoutVars>
      </dgm:prSet>
      <dgm:spPr/>
    </dgm:pt>
  </dgm:ptLst>
  <dgm:cxnLst>
    <dgm:cxn modelId="{82434023-872D-4262-BD6A-7D566D765346}" type="presOf" srcId="{BE46D065-CA13-408B-A4DC-D2AB9F256EB3}" destId="{B7ECA7B2-B067-40F3-8639-C1620C78305D}" srcOrd="0" destOrd="0" presId="urn:microsoft.com/office/officeart/2005/8/layout/radial3"/>
    <dgm:cxn modelId="{6EA79C30-D67A-494F-9A7F-01F89ADB11FC}" type="presOf" srcId="{7770F221-2D7C-414E-AE83-20710B3C77A4}" destId="{7CCA7719-DCF7-4827-AF5F-764444428358}" srcOrd="0" destOrd="0" presId="urn:microsoft.com/office/officeart/2005/8/layout/radial3"/>
    <dgm:cxn modelId="{8524BC3A-4065-4C1D-826A-B0648F585280}" srcId="{31D3A3BB-AB43-4264-A60E-92C1501C8A55}" destId="{39B3CFBB-1FB5-44EC-A0FA-ABA7BA6495AD}" srcOrd="0" destOrd="0" parTransId="{0B15EB91-1B05-4440-B57B-10A95B89AC08}" sibTransId="{365BFDFD-9672-443F-BF41-E23722AB97FB}"/>
    <dgm:cxn modelId="{2AE0613F-0020-43E7-A756-0D00C20E7DA5}" srcId="{39B3CFBB-1FB5-44EC-A0FA-ABA7BA6495AD}" destId="{60B12B51-16D8-492B-B1F5-1A18E3E3BDC3}" srcOrd="0" destOrd="0" parTransId="{609515A1-1D6A-4DA0-AF51-86780BC65CE7}" sibTransId="{16A8EF83-C2E3-4590-8F76-CE1C7E1D6B61}"/>
    <dgm:cxn modelId="{B7029F40-FAC4-49F8-B674-B2F6F5A50A4F}" srcId="{39B3CFBB-1FB5-44EC-A0FA-ABA7BA6495AD}" destId="{BE46D065-CA13-408B-A4DC-D2AB9F256EB3}" srcOrd="4" destOrd="0" parTransId="{855D7D14-9D7B-46EC-89E5-784C4E062D1B}" sibTransId="{C2C216E2-9433-4930-894A-5975CCA5B2C9}"/>
    <dgm:cxn modelId="{33799F4B-049E-41A5-B09D-3664F7F0E24E}" type="presOf" srcId="{7C436DD5-6FE4-4B5B-A41A-0E2BAD6CFDCC}" destId="{437BDFD2-40B9-43EC-A50D-7AFEBCC2EC8C}" srcOrd="0" destOrd="0" presId="urn:microsoft.com/office/officeart/2005/8/layout/radial3"/>
    <dgm:cxn modelId="{ADA7C56F-7EC8-434C-8D03-84DE1E5708C8}" srcId="{39B3CFBB-1FB5-44EC-A0FA-ABA7BA6495AD}" destId="{C6312BD0-A3B9-44FB-BE17-6292D5C1544C}" srcOrd="3" destOrd="0" parTransId="{D89D3759-C9AB-487F-8A3B-B62CBBF62274}" sibTransId="{FBAF5520-90EC-4FC8-A1F4-56E755A39067}"/>
    <dgm:cxn modelId="{68C6FC78-E92A-47E2-B289-D185F87BB2B9}" type="presOf" srcId="{31D3A3BB-AB43-4264-A60E-92C1501C8A55}" destId="{84660484-FA2C-4CB2-9C45-0929186D52F5}" srcOrd="0" destOrd="0" presId="urn:microsoft.com/office/officeart/2005/8/layout/radial3"/>
    <dgm:cxn modelId="{E68B8682-8213-41D0-907E-C1E762B8E73A}" type="presOf" srcId="{C6312BD0-A3B9-44FB-BE17-6292D5C1544C}" destId="{93110B43-1E02-4AAB-8776-8171E49A84DA}" srcOrd="0" destOrd="0" presId="urn:microsoft.com/office/officeart/2005/8/layout/radial3"/>
    <dgm:cxn modelId="{0481D096-8A1A-4352-B2F9-5E8564F3820A}" srcId="{39B3CFBB-1FB5-44EC-A0FA-ABA7BA6495AD}" destId="{B866F63E-8422-4951-973F-78C3C3A6F9D7}" srcOrd="1" destOrd="0" parTransId="{E4FC02F2-7F3D-448D-B220-E52D463D968C}" sibTransId="{406FE1B2-0AB7-41B3-BEE0-2481CEAF8F19}"/>
    <dgm:cxn modelId="{4F14FB98-B08C-4A6E-AD2D-4230FCD81923}" type="presOf" srcId="{60B12B51-16D8-492B-B1F5-1A18E3E3BDC3}" destId="{C5783D54-CFFF-4483-B072-714387477FEB}" srcOrd="0" destOrd="0" presId="urn:microsoft.com/office/officeart/2005/8/layout/radial3"/>
    <dgm:cxn modelId="{414974A6-665D-48E1-8CB5-3B9BB5D2F5DA}" srcId="{39B3CFBB-1FB5-44EC-A0FA-ABA7BA6495AD}" destId="{7CD4E426-564E-4776-9566-A4634206C62D}" srcOrd="7" destOrd="0" parTransId="{217D1337-2287-4DBD-A488-3680638395F2}" sibTransId="{BAFCA7D5-46B0-474D-B1F9-FB92ABEED2AF}"/>
    <dgm:cxn modelId="{492EC8AB-F1B0-41EE-B704-54C76F47D87C}" type="presOf" srcId="{39B3CFBB-1FB5-44EC-A0FA-ABA7BA6495AD}" destId="{F105DCF3-127B-434C-98FC-C418515ECDDA}" srcOrd="0" destOrd="0" presId="urn:microsoft.com/office/officeart/2005/8/layout/radial3"/>
    <dgm:cxn modelId="{0A392BAE-9326-4CEF-8021-C3ED463146A9}" type="presOf" srcId="{C3314CE6-503C-40E7-AC42-81BF9656822F}" destId="{E1E4BA8A-0702-491E-B7E1-FF15790781FA}" srcOrd="0" destOrd="0" presId="urn:microsoft.com/office/officeart/2005/8/layout/radial3"/>
    <dgm:cxn modelId="{C33D11B2-1831-493F-8F8F-F97C2CC97D43}" type="presOf" srcId="{B866F63E-8422-4951-973F-78C3C3A6F9D7}" destId="{AEB2DF3E-86E5-47AC-8898-DA2990CD11B9}" srcOrd="0" destOrd="0" presId="urn:microsoft.com/office/officeart/2005/8/layout/radial3"/>
    <dgm:cxn modelId="{821DF2C0-2F77-44AA-B01F-FC4E72627C40}" type="presOf" srcId="{7CD4E426-564E-4776-9566-A4634206C62D}" destId="{A50FAF01-6913-4275-89AC-56BFE4FCF0AF}" srcOrd="0" destOrd="0" presId="urn:microsoft.com/office/officeart/2005/8/layout/radial3"/>
    <dgm:cxn modelId="{824C69CE-4238-4F2E-B0AA-E29E8AF8388E}" srcId="{39B3CFBB-1FB5-44EC-A0FA-ABA7BA6495AD}" destId="{7770F221-2D7C-414E-AE83-20710B3C77A4}" srcOrd="6" destOrd="0" parTransId="{A684BD12-2F9A-45F4-9BFC-2F4C4A17E0BA}" sibTransId="{EE12D5E1-E404-4606-BA4A-96CE4B5B9233}"/>
    <dgm:cxn modelId="{6598C8DD-6389-4DBC-83CC-05B8EBDB9A8B}" srcId="{39B3CFBB-1FB5-44EC-A0FA-ABA7BA6495AD}" destId="{7C436DD5-6FE4-4B5B-A41A-0E2BAD6CFDCC}" srcOrd="2" destOrd="0" parTransId="{A9346CC5-BFEA-44A3-A9A0-11632C4A1BCE}" sibTransId="{57B90F22-17F1-44E0-89FE-44663191F7BB}"/>
    <dgm:cxn modelId="{4022FDFA-372D-412A-9BF9-6AB397A257E2}" srcId="{39B3CFBB-1FB5-44EC-A0FA-ABA7BA6495AD}" destId="{C3314CE6-503C-40E7-AC42-81BF9656822F}" srcOrd="5" destOrd="0" parTransId="{7A26A5AD-9472-470A-8591-D1487A1B31A8}" sibTransId="{846FD9A1-92BD-498E-A5FA-5DD11C35FCA0}"/>
    <dgm:cxn modelId="{D30FC272-B880-4EAD-A6DC-24331F078297}" type="presParOf" srcId="{84660484-FA2C-4CB2-9C45-0929186D52F5}" destId="{855B0536-F008-4315-B223-5E03AB6D7957}" srcOrd="0" destOrd="0" presId="urn:microsoft.com/office/officeart/2005/8/layout/radial3"/>
    <dgm:cxn modelId="{01FE7343-E5C1-4403-B420-7BE1E8A7BBC4}" type="presParOf" srcId="{855B0536-F008-4315-B223-5E03AB6D7957}" destId="{F105DCF3-127B-434C-98FC-C418515ECDDA}" srcOrd="0" destOrd="0" presId="urn:microsoft.com/office/officeart/2005/8/layout/radial3"/>
    <dgm:cxn modelId="{C922FDC2-1ED8-4DBE-AA8B-27AFCC528BF9}" type="presParOf" srcId="{855B0536-F008-4315-B223-5E03AB6D7957}" destId="{C5783D54-CFFF-4483-B072-714387477FEB}" srcOrd="1" destOrd="0" presId="urn:microsoft.com/office/officeart/2005/8/layout/radial3"/>
    <dgm:cxn modelId="{DC1CE606-0DC3-4D2A-8604-B629C351D552}" type="presParOf" srcId="{855B0536-F008-4315-B223-5E03AB6D7957}" destId="{AEB2DF3E-86E5-47AC-8898-DA2990CD11B9}" srcOrd="2" destOrd="0" presId="urn:microsoft.com/office/officeart/2005/8/layout/radial3"/>
    <dgm:cxn modelId="{D06371FE-BCF1-43A6-B4D4-B1F3636FC67B}" type="presParOf" srcId="{855B0536-F008-4315-B223-5E03AB6D7957}" destId="{437BDFD2-40B9-43EC-A50D-7AFEBCC2EC8C}" srcOrd="3" destOrd="0" presId="urn:microsoft.com/office/officeart/2005/8/layout/radial3"/>
    <dgm:cxn modelId="{FC15549F-15D9-45E4-B39D-C44FE252FAAA}" type="presParOf" srcId="{855B0536-F008-4315-B223-5E03AB6D7957}" destId="{93110B43-1E02-4AAB-8776-8171E49A84DA}" srcOrd="4" destOrd="0" presId="urn:microsoft.com/office/officeart/2005/8/layout/radial3"/>
    <dgm:cxn modelId="{D9D4D6A4-29A8-48B7-A6AB-393DFA7A9DE4}" type="presParOf" srcId="{855B0536-F008-4315-B223-5E03AB6D7957}" destId="{B7ECA7B2-B067-40F3-8639-C1620C78305D}" srcOrd="5" destOrd="0" presId="urn:microsoft.com/office/officeart/2005/8/layout/radial3"/>
    <dgm:cxn modelId="{6522AE09-9EB9-4078-8AC1-3716000DF69C}" type="presParOf" srcId="{855B0536-F008-4315-B223-5E03AB6D7957}" destId="{E1E4BA8A-0702-491E-B7E1-FF15790781FA}" srcOrd="6" destOrd="0" presId="urn:microsoft.com/office/officeart/2005/8/layout/radial3"/>
    <dgm:cxn modelId="{4ABE6A0D-7A84-4A43-BA36-60DD300A17C1}" type="presParOf" srcId="{855B0536-F008-4315-B223-5E03AB6D7957}" destId="{7CCA7719-DCF7-4827-AF5F-764444428358}" srcOrd="7" destOrd="0" presId="urn:microsoft.com/office/officeart/2005/8/layout/radial3"/>
    <dgm:cxn modelId="{0DB25D16-69DA-475C-A254-5C976F6641F7}" type="presParOf" srcId="{855B0536-F008-4315-B223-5E03AB6D7957}" destId="{A50FAF01-6913-4275-89AC-56BFE4FCF0AF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EDB1D-5ECD-44DE-ADA8-24CE82C24C88}">
      <dsp:nvSpPr>
        <dsp:cNvPr id="0" name=""/>
        <dsp:cNvSpPr/>
      </dsp:nvSpPr>
      <dsp:spPr>
        <a:xfrm>
          <a:off x="0" y="4875580"/>
          <a:ext cx="6781798" cy="160027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La creciente popularidad de la tilapia entre los consumidores y las obvias necesidades de producción de alimentos, ponen de manifiesto la importancia de buscar alternativas de producción de esta especie en agua salobre e inclusive en el ambiente marino. </a:t>
          </a:r>
          <a:endParaRPr lang="es-ES" sz="1600" b="0" i="0" kern="120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875580"/>
        <a:ext cx="6781798" cy="1600274"/>
      </dsp:txXfrm>
    </dsp:sp>
    <dsp:sp modelId="{D7F5CBF0-18AD-4DD8-888B-6EA6B5D5BFA5}">
      <dsp:nvSpPr>
        <dsp:cNvPr id="0" name=""/>
        <dsp:cNvSpPr/>
      </dsp:nvSpPr>
      <dsp:spPr>
        <a:xfrm rot="10800000">
          <a:off x="0" y="2438362"/>
          <a:ext cx="6781798" cy="2461222"/>
        </a:xfrm>
        <a:prstGeom prst="upArrowCallou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kern="120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La salinidad del agua influye en su desarrollo y bienestar. Esta especie puede adaptarse a distintos niveles de salinidad, lo que impacta positivamente en su crecimiento y en la prevención de enfermedades. </a:t>
          </a:r>
          <a:endParaRPr lang="es-ES" sz="1600" b="0" i="0" kern="120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438362"/>
        <a:ext cx="6781798" cy="1599228"/>
      </dsp:txXfrm>
    </dsp:sp>
    <dsp:sp modelId="{217FE014-F3DF-4A08-AEBA-686E1C9410CC}">
      <dsp:nvSpPr>
        <dsp:cNvPr id="0" name=""/>
        <dsp:cNvSpPr/>
      </dsp:nvSpPr>
      <dsp:spPr>
        <a:xfrm rot="10800000">
          <a:off x="0" y="1144"/>
          <a:ext cx="6781798" cy="2461222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kern="120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El cultivo de tilapia roja se destaca en la acuicultura global debido a su adaptabilidad y valor nutricional. </a:t>
          </a:r>
          <a:endParaRPr lang="es-EC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144"/>
        <a:ext cx="6781798" cy="15992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5DCF3-127B-434C-98FC-C418515ECDDA}">
      <dsp:nvSpPr>
        <dsp:cNvPr id="0" name=""/>
        <dsp:cNvSpPr/>
      </dsp:nvSpPr>
      <dsp:spPr>
        <a:xfrm>
          <a:off x="3039674" y="1306413"/>
          <a:ext cx="3254573" cy="325457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Variables evaluadas</a:t>
          </a:r>
        </a:p>
      </dsp:txBody>
      <dsp:txXfrm>
        <a:off x="3516295" y="1783034"/>
        <a:ext cx="2301331" cy="2301331"/>
      </dsp:txXfrm>
    </dsp:sp>
    <dsp:sp modelId="{C5783D54-CFFF-4483-B072-714387477FEB}">
      <dsp:nvSpPr>
        <dsp:cNvPr id="0" name=""/>
        <dsp:cNvSpPr/>
      </dsp:nvSpPr>
      <dsp:spPr>
        <a:xfrm>
          <a:off x="3853317" y="580"/>
          <a:ext cx="1627286" cy="162728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Ganancia de peso</a:t>
          </a:r>
        </a:p>
      </dsp:txBody>
      <dsp:txXfrm>
        <a:off x="4091628" y="238891"/>
        <a:ext cx="1150664" cy="1150664"/>
      </dsp:txXfrm>
    </dsp:sp>
    <dsp:sp modelId="{AEB2DF3E-86E5-47AC-8898-DA2990CD11B9}">
      <dsp:nvSpPr>
        <dsp:cNvPr id="0" name=""/>
        <dsp:cNvSpPr/>
      </dsp:nvSpPr>
      <dsp:spPr>
        <a:xfrm>
          <a:off x="5352013" y="621360"/>
          <a:ext cx="1627286" cy="162728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Peso medio</a:t>
          </a:r>
        </a:p>
      </dsp:txBody>
      <dsp:txXfrm>
        <a:off x="5590324" y="859671"/>
        <a:ext cx="1150664" cy="1150664"/>
      </dsp:txXfrm>
    </dsp:sp>
    <dsp:sp modelId="{437BDFD2-40B9-43EC-A50D-7AFEBCC2EC8C}">
      <dsp:nvSpPr>
        <dsp:cNvPr id="0" name=""/>
        <dsp:cNvSpPr/>
      </dsp:nvSpPr>
      <dsp:spPr>
        <a:xfrm>
          <a:off x="5857914" y="2120056"/>
          <a:ext cx="1857043" cy="162728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Tasa de crecimiento específico</a:t>
          </a:r>
        </a:p>
      </dsp:txBody>
      <dsp:txXfrm>
        <a:off x="6129872" y="2358367"/>
        <a:ext cx="1313127" cy="1150664"/>
      </dsp:txXfrm>
    </dsp:sp>
    <dsp:sp modelId="{93110B43-1E02-4AAB-8776-8171E49A84DA}">
      <dsp:nvSpPr>
        <dsp:cNvPr id="0" name=""/>
        <dsp:cNvSpPr/>
      </dsp:nvSpPr>
      <dsp:spPr>
        <a:xfrm>
          <a:off x="5244709" y="3618752"/>
          <a:ext cx="1841893" cy="1627286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Tasa de crecimiento absoluto</a:t>
          </a:r>
        </a:p>
      </dsp:txBody>
      <dsp:txXfrm>
        <a:off x="5514448" y="3857063"/>
        <a:ext cx="1302415" cy="1150664"/>
      </dsp:txXfrm>
    </dsp:sp>
    <dsp:sp modelId="{B7ECA7B2-B067-40F3-8639-C1620C78305D}">
      <dsp:nvSpPr>
        <dsp:cNvPr id="0" name=""/>
        <dsp:cNvSpPr/>
      </dsp:nvSpPr>
      <dsp:spPr>
        <a:xfrm>
          <a:off x="3581397" y="4239532"/>
          <a:ext cx="2171125" cy="162728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Tasa de supervivencia</a:t>
          </a:r>
        </a:p>
      </dsp:txBody>
      <dsp:txXfrm>
        <a:off x="3899351" y="4477843"/>
        <a:ext cx="1535217" cy="1150664"/>
      </dsp:txXfrm>
    </dsp:sp>
    <dsp:sp modelId="{E1E4BA8A-0702-491E-B7E1-FF15790781FA}">
      <dsp:nvSpPr>
        <dsp:cNvPr id="0" name=""/>
        <dsp:cNvSpPr/>
      </dsp:nvSpPr>
      <dsp:spPr>
        <a:xfrm>
          <a:off x="2057397" y="3618752"/>
          <a:ext cx="2221734" cy="162728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Conversión alimenticia</a:t>
          </a:r>
        </a:p>
      </dsp:txBody>
      <dsp:txXfrm>
        <a:off x="2382762" y="3857063"/>
        <a:ext cx="1571004" cy="1150664"/>
      </dsp:txXfrm>
    </dsp:sp>
    <dsp:sp modelId="{7CCA7719-DCF7-4827-AF5F-764444428358}">
      <dsp:nvSpPr>
        <dsp:cNvPr id="0" name=""/>
        <dsp:cNvSpPr/>
      </dsp:nvSpPr>
      <dsp:spPr>
        <a:xfrm>
          <a:off x="1733841" y="2120056"/>
          <a:ext cx="1627286" cy="162728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Consumo de alimento</a:t>
          </a:r>
        </a:p>
      </dsp:txBody>
      <dsp:txXfrm>
        <a:off x="1972152" y="2358367"/>
        <a:ext cx="1150664" cy="1150664"/>
      </dsp:txXfrm>
    </dsp:sp>
    <dsp:sp modelId="{A50FAF01-6913-4275-89AC-56BFE4FCF0AF}">
      <dsp:nvSpPr>
        <dsp:cNvPr id="0" name=""/>
        <dsp:cNvSpPr/>
      </dsp:nvSpPr>
      <dsp:spPr>
        <a:xfrm>
          <a:off x="2354621" y="621360"/>
          <a:ext cx="1627286" cy="162728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Incidencia de hongos en el cultivo</a:t>
          </a:r>
        </a:p>
      </dsp:txBody>
      <dsp:txXfrm>
        <a:off x="2592932" y="859671"/>
        <a:ext cx="1150664" cy="1150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799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6441947"/>
            <a:ext cx="1030605" cy="364490"/>
          </a:xfrm>
          <a:custGeom>
            <a:avLst/>
            <a:gdLst/>
            <a:ahLst/>
            <a:cxnLst/>
            <a:rect l="l" t="t" r="r" b="b"/>
            <a:pathLst>
              <a:path w="1030605" h="364490">
                <a:moveTo>
                  <a:pt x="1030224" y="0"/>
                </a:moveTo>
                <a:lnTo>
                  <a:pt x="0" y="0"/>
                </a:lnTo>
                <a:lnTo>
                  <a:pt x="0" y="364235"/>
                </a:lnTo>
                <a:lnTo>
                  <a:pt x="1030224" y="364235"/>
                </a:lnTo>
                <a:lnTo>
                  <a:pt x="103022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11161776" y="260604"/>
            <a:ext cx="1030605" cy="213360"/>
          </a:xfrm>
          <a:custGeom>
            <a:avLst/>
            <a:gdLst/>
            <a:ahLst/>
            <a:cxnLst/>
            <a:rect l="l" t="t" r="r" b="b"/>
            <a:pathLst>
              <a:path w="1030604" h="213359">
                <a:moveTo>
                  <a:pt x="1030224" y="0"/>
                </a:moveTo>
                <a:lnTo>
                  <a:pt x="0" y="0"/>
                </a:lnTo>
                <a:lnTo>
                  <a:pt x="0" y="213360"/>
                </a:lnTo>
                <a:lnTo>
                  <a:pt x="1030224" y="213360"/>
                </a:lnTo>
                <a:lnTo>
                  <a:pt x="103022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55848" y="2534869"/>
            <a:ext cx="5480303" cy="757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2187" y="1214351"/>
            <a:ext cx="10107625" cy="3070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2 Subtítulo"/>
          <p:cNvSpPr txBox="1">
            <a:spLocks/>
          </p:cNvSpPr>
          <p:nvPr/>
        </p:nvSpPr>
        <p:spPr>
          <a:xfrm>
            <a:off x="0" y="2295210"/>
            <a:ext cx="12192000" cy="4562789"/>
          </a:xfrm>
          <a:prstGeom prst="rect">
            <a:avLst/>
          </a:prstGeom>
          <a:noFill/>
          <a:ln w="5715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C" sz="3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b="1" kern="0" dirty="0">
              <a:solidFill>
                <a:schemeClr val="accent4">
                  <a:lumMod val="65000"/>
                  <a:lumOff val="35000"/>
                </a:schemeClr>
              </a:solidFill>
              <a:latin typeface="Bahnschrift" panose="020B05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es-ES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TÍTULO DEL PROYECTO DE INVESTIGACIÓN:</a:t>
            </a:r>
          </a:p>
          <a:p>
            <a:pPr algn="ctr"/>
            <a:endParaRPr lang="es-EC" sz="7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S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“Efecto de la salinidad en el crecimiento saludable de juveniles de tilapia roja (</a:t>
            </a:r>
            <a:r>
              <a:rPr lang="es-ES" i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Oreochromis mossambicus x </a:t>
            </a:r>
            <a:r>
              <a:rPr lang="es-ES" i="1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Oreochromis</a:t>
            </a:r>
            <a:r>
              <a:rPr lang="es-ES" i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i="1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niloticus</a:t>
            </a:r>
            <a:r>
              <a:rPr lang="es-ES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).”</a:t>
            </a:r>
            <a:endParaRPr lang="es-EC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C" sz="20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Autora: </a:t>
            </a:r>
          </a:p>
          <a:p>
            <a:pPr algn="ctr"/>
            <a:r>
              <a:rPr lang="es-EC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Javier Alexander Delgado Revelo</a:t>
            </a:r>
          </a:p>
          <a:p>
            <a:pPr algn="ctr"/>
            <a:endParaRPr lang="es-EC" sz="12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40"/>
              </a:spcBef>
            </a:pPr>
            <a:r>
              <a:rPr lang="es-ES" sz="2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Director/a del Proyecto de Investigación</a:t>
            </a:r>
          </a:p>
          <a:p>
            <a:pPr algn="ctr"/>
            <a:r>
              <a:rPr lang="es-ES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Jorge Magno Rodríguez Tobar</a:t>
            </a:r>
          </a:p>
          <a:p>
            <a:pPr algn="ctr"/>
            <a:endParaRPr lang="es-ES" sz="2000" b="1" kern="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C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Mocache – Los Ríos – Ecuador </a:t>
            </a:r>
          </a:p>
          <a:p>
            <a:pPr algn="ctr"/>
            <a:r>
              <a:rPr lang="es-EC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  <a:p>
            <a:endParaRPr lang="es-ES" sz="11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943855" y="3070860"/>
            <a:ext cx="1321435" cy="989330"/>
            <a:chOff x="4943855" y="3070860"/>
            <a:chExt cx="1321435" cy="989330"/>
          </a:xfrm>
        </p:grpSpPr>
        <p:sp>
          <p:nvSpPr>
            <p:cNvPr id="3" name="object 3"/>
            <p:cNvSpPr/>
            <p:nvPr/>
          </p:nvSpPr>
          <p:spPr>
            <a:xfrm>
              <a:off x="4943855" y="30708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D99A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5096255" y="32232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00873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/>
          <p:nvPr/>
        </p:nvSpPr>
        <p:spPr>
          <a:xfrm>
            <a:off x="7018781" y="4118609"/>
            <a:ext cx="3129915" cy="0"/>
          </a:xfrm>
          <a:custGeom>
            <a:avLst/>
            <a:gdLst/>
            <a:ahLst/>
            <a:cxnLst/>
            <a:rect l="l" t="t" r="r" b="b"/>
            <a:pathLst>
              <a:path w="3129915">
                <a:moveTo>
                  <a:pt x="0" y="0"/>
                </a:moveTo>
                <a:lnTo>
                  <a:pt x="3129915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496303" y="2542413"/>
            <a:ext cx="3562097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  <a:r>
              <a:rPr spc="-1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spc="-10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31D0A67-3F3A-2365-3598-38488765FA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4111" b="11444"/>
          <a:stretch/>
        </p:blipFill>
        <p:spPr>
          <a:xfrm>
            <a:off x="609600" y="376491"/>
            <a:ext cx="3810000" cy="6105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8417" y="427317"/>
            <a:ext cx="411479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ES" sz="3600" spc="-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Ganancia de peso (g)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284653" y="214375"/>
            <a:ext cx="140898" cy="1057936"/>
            <a:chOff x="4998720" y="241554"/>
            <a:chExt cx="47625" cy="1563370"/>
          </a:xfrm>
        </p:grpSpPr>
        <p:sp>
          <p:nvSpPr>
            <p:cNvPr id="4" name="object 4"/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422239" y="333735"/>
            <a:ext cx="6550562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Según la Tabla 7, El análisis de varianza no mostró diferencias estadísticas significativas entre cada uno de los tratamientos evaluados.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7B0C72B6-E323-42E0-A5C8-9DBFDD4B30D7}"/>
              </a:ext>
            </a:extLst>
          </p:cNvPr>
          <p:cNvSpPr txBox="1"/>
          <p:nvPr/>
        </p:nvSpPr>
        <p:spPr>
          <a:xfrm>
            <a:off x="1036246" y="1429819"/>
            <a:ext cx="9936555" cy="80021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Tabla 3</a:t>
            </a:r>
          </a:p>
          <a:p>
            <a:pPr algn="just">
              <a:spcBef>
                <a:spcPts val="1200"/>
              </a:spcBef>
            </a:pP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Ganancia de peso (g) peso inicial y luego cada 7 días</a:t>
            </a:r>
            <a:endParaRPr lang="es-EC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2" name="object 8">
            <a:extLst>
              <a:ext uri="{FF2B5EF4-FFF2-40B4-BE49-F238E27FC236}">
                <a16:creationId xmlns:a16="http://schemas.microsoft.com/office/drawing/2014/main" id="{11ED4350-4F18-47A2-B374-E9A218E3B35F}"/>
              </a:ext>
            </a:extLst>
          </p:cNvPr>
          <p:cNvGrpSpPr/>
          <p:nvPr/>
        </p:nvGrpSpPr>
        <p:grpSpPr>
          <a:xfrm>
            <a:off x="1219200" y="5686239"/>
            <a:ext cx="452659" cy="409762"/>
            <a:chOff x="2536094" y="5244210"/>
            <a:chExt cx="888365" cy="845819"/>
          </a:xfrm>
        </p:grpSpPr>
        <p:pic>
          <p:nvPicPr>
            <p:cNvPr id="13" name="object 9">
              <a:extLst>
                <a:ext uri="{FF2B5EF4-FFF2-40B4-BE49-F238E27FC236}">
                  <a16:creationId xmlns:a16="http://schemas.microsoft.com/office/drawing/2014/main" id="{27D87D42-D4F6-4A3E-A5FD-8976863ABFB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14" name="object 10">
              <a:extLst>
                <a:ext uri="{FF2B5EF4-FFF2-40B4-BE49-F238E27FC236}">
                  <a16:creationId xmlns:a16="http://schemas.microsoft.com/office/drawing/2014/main" id="{9CB07051-7C5F-4FA6-A1FF-14785F3C3FC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6" name="object 11">
              <a:extLst>
                <a:ext uri="{FF2B5EF4-FFF2-40B4-BE49-F238E27FC236}">
                  <a16:creationId xmlns:a16="http://schemas.microsoft.com/office/drawing/2014/main" id="{D83C31C8-D3B1-4246-8EE8-BE7BD41FB0D7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7" name="object 12">
              <a:extLst>
                <a:ext uri="{FF2B5EF4-FFF2-40B4-BE49-F238E27FC236}">
                  <a16:creationId xmlns:a16="http://schemas.microsoft.com/office/drawing/2014/main" id="{48ABA41A-CA48-4CA5-ABA2-CB0C2E42316F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18" name="object 13">
              <a:extLst>
                <a:ext uri="{FF2B5EF4-FFF2-40B4-BE49-F238E27FC236}">
                  <a16:creationId xmlns:a16="http://schemas.microsoft.com/office/drawing/2014/main" id="{BD25EE44-05DC-4D8E-AAB9-E5EF80E6C8F8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9E61DA7-CFAA-47ED-BBFD-29B13C0D1B2F}"/>
              </a:ext>
            </a:extLst>
          </p:cNvPr>
          <p:cNvSpPr txBox="1"/>
          <p:nvPr/>
        </p:nvSpPr>
        <p:spPr>
          <a:xfrm>
            <a:off x="1838760" y="5686238"/>
            <a:ext cx="85144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Barreto-Curiel </a:t>
            </a:r>
            <a:r>
              <a:rPr lang="es-E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los promedios de consumo de alimento de 1,34 ± 0,08 en agua de salada y 1,28 ± 0,04 de consumo de alimento en agua dulce</a:t>
            </a:r>
            <a:endParaRPr lang="es-EC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093EF12F-CBC3-EEF4-AC1D-2FE28E9B05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399712"/>
              </p:ext>
            </p:extLst>
          </p:nvPr>
        </p:nvGraphicFramePr>
        <p:xfrm>
          <a:off x="1981200" y="2514199"/>
          <a:ext cx="7848600" cy="2667401"/>
        </p:xfrm>
        <a:graphic>
          <a:graphicData uri="http://schemas.openxmlformats.org/drawingml/2006/table">
            <a:tbl>
              <a:tblPr firstRow="1" firstCol="1" bandRow="1"/>
              <a:tblGrid>
                <a:gridCol w="1252650">
                  <a:extLst>
                    <a:ext uri="{9D8B030D-6E8A-4147-A177-3AD203B41FA5}">
                      <a16:colId xmlns:a16="http://schemas.microsoft.com/office/drawing/2014/main" val="4012940402"/>
                    </a:ext>
                  </a:extLst>
                </a:gridCol>
                <a:gridCol w="1275528">
                  <a:extLst>
                    <a:ext uri="{9D8B030D-6E8A-4147-A177-3AD203B41FA5}">
                      <a16:colId xmlns:a16="http://schemas.microsoft.com/office/drawing/2014/main" val="89007764"/>
                    </a:ext>
                  </a:extLst>
                </a:gridCol>
                <a:gridCol w="632997">
                  <a:extLst>
                    <a:ext uri="{9D8B030D-6E8A-4147-A177-3AD203B41FA5}">
                      <a16:colId xmlns:a16="http://schemas.microsoft.com/office/drawing/2014/main" val="3082352790"/>
                    </a:ext>
                  </a:extLst>
                </a:gridCol>
                <a:gridCol w="254534">
                  <a:extLst>
                    <a:ext uri="{9D8B030D-6E8A-4147-A177-3AD203B41FA5}">
                      <a16:colId xmlns:a16="http://schemas.microsoft.com/office/drawing/2014/main" val="2055202195"/>
                    </a:ext>
                  </a:extLst>
                </a:gridCol>
                <a:gridCol w="694010">
                  <a:extLst>
                    <a:ext uri="{9D8B030D-6E8A-4147-A177-3AD203B41FA5}">
                      <a16:colId xmlns:a16="http://schemas.microsoft.com/office/drawing/2014/main" val="1539433542"/>
                    </a:ext>
                  </a:extLst>
                </a:gridCol>
                <a:gridCol w="444242">
                  <a:extLst>
                    <a:ext uri="{9D8B030D-6E8A-4147-A177-3AD203B41FA5}">
                      <a16:colId xmlns:a16="http://schemas.microsoft.com/office/drawing/2014/main" val="2504596219"/>
                    </a:ext>
                  </a:extLst>
                </a:gridCol>
                <a:gridCol w="607258">
                  <a:extLst>
                    <a:ext uri="{9D8B030D-6E8A-4147-A177-3AD203B41FA5}">
                      <a16:colId xmlns:a16="http://schemas.microsoft.com/office/drawing/2014/main" val="412860063"/>
                    </a:ext>
                  </a:extLst>
                </a:gridCol>
                <a:gridCol w="405157">
                  <a:extLst>
                    <a:ext uri="{9D8B030D-6E8A-4147-A177-3AD203B41FA5}">
                      <a16:colId xmlns:a16="http://schemas.microsoft.com/office/drawing/2014/main" val="414825157"/>
                    </a:ext>
                  </a:extLst>
                </a:gridCol>
                <a:gridCol w="777901">
                  <a:extLst>
                    <a:ext uri="{9D8B030D-6E8A-4147-A177-3AD203B41FA5}">
                      <a16:colId xmlns:a16="http://schemas.microsoft.com/office/drawing/2014/main" val="2567874039"/>
                    </a:ext>
                  </a:extLst>
                </a:gridCol>
                <a:gridCol w="244047">
                  <a:extLst>
                    <a:ext uri="{9D8B030D-6E8A-4147-A177-3AD203B41FA5}">
                      <a16:colId xmlns:a16="http://schemas.microsoft.com/office/drawing/2014/main" val="2453396311"/>
                    </a:ext>
                  </a:extLst>
                </a:gridCol>
                <a:gridCol w="786481">
                  <a:extLst>
                    <a:ext uri="{9D8B030D-6E8A-4147-A177-3AD203B41FA5}">
                      <a16:colId xmlns:a16="http://schemas.microsoft.com/office/drawing/2014/main" val="178507320"/>
                    </a:ext>
                  </a:extLst>
                </a:gridCol>
                <a:gridCol w="473795">
                  <a:extLst>
                    <a:ext uri="{9D8B030D-6E8A-4147-A177-3AD203B41FA5}">
                      <a16:colId xmlns:a16="http://schemas.microsoft.com/office/drawing/2014/main" val="4059846879"/>
                    </a:ext>
                  </a:extLst>
                </a:gridCol>
              </a:tblGrid>
              <a:tr h="3203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Tratamiento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Descripción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días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días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días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días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 días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233935"/>
                  </a:ext>
                </a:extLst>
              </a:tr>
              <a:tr h="3648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dulce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7,11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8,50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9,76 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11,47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13,44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2174148"/>
                  </a:ext>
                </a:extLst>
              </a:tr>
              <a:tr h="6552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Salinidad 15 ppm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7,11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8,51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9,74 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11,45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13,49 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000026"/>
                  </a:ext>
                </a:extLst>
              </a:tr>
              <a:tr h="6552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T3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Salinidad 30 ppm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7,07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8,53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9,79 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11,41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13,51 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735947"/>
                  </a:ext>
                </a:extLst>
              </a:tr>
              <a:tr h="3648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C.V(%)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7,55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2,85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4,77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4,04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3,29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577551"/>
                  </a:ext>
                </a:extLst>
              </a:tr>
              <a:tr h="3067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p&gt;0,05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0,9495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0,8864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0,9504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0,8698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0,8500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34219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073" y="261259"/>
            <a:ext cx="248265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ES" sz="3200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Peso medio (g)</a:t>
            </a:r>
          </a:p>
        </p:txBody>
      </p:sp>
      <p:grpSp>
        <p:nvGrpSpPr>
          <p:cNvPr id="14" name="object 8">
            <a:extLst>
              <a:ext uri="{FF2B5EF4-FFF2-40B4-BE49-F238E27FC236}">
                <a16:creationId xmlns:a16="http://schemas.microsoft.com/office/drawing/2014/main" id="{0E3DD26C-D654-4BAD-BB8C-C2F2BEF21051}"/>
              </a:ext>
            </a:extLst>
          </p:cNvPr>
          <p:cNvGrpSpPr/>
          <p:nvPr/>
        </p:nvGrpSpPr>
        <p:grpSpPr>
          <a:xfrm>
            <a:off x="1014995" y="5306051"/>
            <a:ext cx="452659" cy="543941"/>
            <a:chOff x="2536094" y="5244210"/>
            <a:chExt cx="888365" cy="845819"/>
          </a:xfrm>
        </p:grpSpPr>
        <p:pic>
          <p:nvPicPr>
            <p:cNvPr id="16" name="object 9">
              <a:extLst>
                <a:ext uri="{FF2B5EF4-FFF2-40B4-BE49-F238E27FC236}">
                  <a16:creationId xmlns:a16="http://schemas.microsoft.com/office/drawing/2014/main" id="{CF0AAD23-BC67-4DE9-9079-80C0A307522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17" name="object 10">
              <a:extLst>
                <a:ext uri="{FF2B5EF4-FFF2-40B4-BE49-F238E27FC236}">
                  <a16:creationId xmlns:a16="http://schemas.microsoft.com/office/drawing/2014/main" id="{D1F9A892-78CA-4B43-A02F-22C72873636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FD038663-2584-4415-BE6B-DB8B10058898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9" name="object 12">
              <a:extLst>
                <a:ext uri="{FF2B5EF4-FFF2-40B4-BE49-F238E27FC236}">
                  <a16:creationId xmlns:a16="http://schemas.microsoft.com/office/drawing/2014/main" id="{80B01563-28F7-4005-A9D8-70756ADBB30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A8869C44-9353-4B9C-B36B-356D58F27308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166331E-B1E4-449F-BF22-EDF1EEF7B359}"/>
              </a:ext>
            </a:extLst>
          </p:cNvPr>
          <p:cNvSpPr txBox="1"/>
          <p:nvPr/>
        </p:nvSpPr>
        <p:spPr>
          <a:xfrm>
            <a:off x="647297" y="1108910"/>
            <a:ext cx="60997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Tabla 4</a:t>
            </a:r>
            <a:b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Peso medio (g) </a:t>
            </a:r>
            <a:endParaRPr lang="es-EC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8DD73C6-7920-47CE-81BC-5879067934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4298" y="1934650"/>
            <a:ext cx="9576514" cy="2951363"/>
          </a:xfrm>
          <a:prstGeom prst="rect">
            <a:avLst/>
          </a:prstGeom>
        </p:spPr>
      </p:pic>
      <p:grpSp>
        <p:nvGrpSpPr>
          <p:cNvPr id="22" name="object 3">
            <a:extLst>
              <a:ext uri="{FF2B5EF4-FFF2-40B4-BE49-F238E27FC236}">
                <a16:creationId xmlns:a16="http://schemas.microsoft.com/office/drawing/2014/main" id="{072B08F6-2177-4F47-A2CD-902BECD17B47}"/>
              </a:ext>
            </a:extLst>
          </p:cNvPr>
          <p:cNvGrpSpPr/>
          <p:nvPr/>
        </p:nvGrpSpPr>
        <p:grpSpPr>
          <a:xfrm>
            <a:off x="2971800" y="50974"/>
            <a:ext cx="140898" cy="1057936"/>
            <a:chOff x="4998720" y="241554"/>
            <a:chExt cx="47625" cy="1563370"/>
          </a:xfrm>
        </p:grpSpPr>
        <p:sp>
          <p:nvSpPr>
            <p:cNvPr id="23" name="object 4">
              <a:extLst>
                <a:ext uri="{FF2B5EF4-FFF2-40B4-BE49-F238E27FC236}">
                  <a16:creationId xmlns:a16="http://schemas.microsoft.com/office/drawing/2014/main" id="{5A54A026-BF0C-444C-B2E7-BD0EF0DE4D60}"/>
                </a:ext>
              </a:extLst>
            </p:cNvPr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263BE876-ABE0-48D1-958D-BF6E166AB904}"/>
                </a:ext>
              </a:extLst>
            </p:cNvPr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6" name="CuadroTexto 25">
            <a:extLst>
              <a:ext uri="{FF2B5EF4-FFF2-40B4-BE49-F238E27FC236}">
                <a16:creationId xmlns:a16="http://schemas.microsoft.com/office/drawing/2014/main" id="{B6165C88-1035-4B58-9C27-E4459E3BF88B}"/>
              </a:ext>
            </a:extLst>
          </p:cNvPr>
          <p:cNvSpPr txBox="1"/>
          <p:nvPr/>
        </p:nvSpPr>
        <p:spPr>
          <a:xfrm>
            <a:off x="1676399" y="5254857"/>
            <a:ext cx="97407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Mena Herrera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presentaron promedios de peso medio de 575,07 g en el tratamiento control a 0 ppm de salinidad y 358,58 g en el tratamiento a 35 ppm de salinidad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2D49E81-3ABC-47B5-BA8F-84D18986B34E}"/>
              </a:ext>
            </a:extLst>
          </p:cNvPr>
          <p:cNvSpPr txBox="1"/>
          <p:nvPr/>
        </p:nvSpPr>
        <p:spPr>
          <a:xfrm>
            <a:off x="3276600" y="171442"/>
            <a:ext cx="77676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análisis de varianza del peso medio a los 7, 14, 21, 28 y 35 días no mostró diferencias estadísticas significativas (p&gt; 0,05) entre los tratamientos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4182" y="205230"/>
            <a:ext cx="3195773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US" sz="2400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Crecimiento Absoluto (g/día)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133112" y="31279"/>
            <a:ext cx="254635" cy="1125541"/>
            <a:chOff x="4998720" y="241554"/>
            <a:chExt cx="47625" cy="1563370"/>
          </a:xfrm>
        </p:grpSpPr>
        <p:sp>
          <p:nvSpPr>
            <p:cNvPr id="4" name="object 4"/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3378827" y="257808"/>
            <a:ext cx="6797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análisis de varianza realizado a los 7, 14, 21, 28 y 35 días no mostró diferencias estadísticamente significativas (p&gt; 0,05). 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967394D-342D-4DCB-92D8-795003EAF804}"/>
              </a:ext>
            </a:extLst>
          </p:cNvPr>
          <p:cNvSpPr txBox="1"/>
          <p:nvPr/>
        </p:nvSpPr>
        <p:spPr>
          <a:xfrm>
            <a:off x="1419700" y="1551513"/>
            <a:ext cx="8092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Tabla 5</a:t>
            </a:r>
            <a:b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Crecimiento absoluto (g/día)</a:t>
            </a:r>
            <a:endParaRPr lang="es-EC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object 8">
            <a:extLst>
              <a:ext uri="{FF2B5EF4-FFF2-40B4-BE49-F238E27FC236}">
                <a16:creationId xmlns:a16="http://schemas.microsoft.com/office/drawing/2014/main" id="{46794B2A-D584-450E-BABE-6BDFF0579BBE}"/>
              </a:ext>
            </a:extLst>
          </p:cNvPr>
          <p:cNvGrpSpPr/>
          <p:nvPr/>
        </p:nvGrpSpPr>
        <p:grpSpPr>
          <a:xfrm>
            <a:off x="774879" y="5300072"/>
            <a:ext cx="452659" cy="543941"/>
            <a:chOff x="2536094" y="5244210"/>
            <a:chExt cx="888365" cy="845819"/>
          </a:xfrm>
        </p:grpSpPr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523A865F-D5B0-4F55-97AD-44D6806217F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12" name="object 10">
              <a:extLst>
                <a:ext uri="{FF2B5EF4-FFF2-40B4-BE49-F238E27FC236}">
                  <a16:creationId xmlns:a16="http://schemas.microsoft.com/office/drawing/2014/main" id="{6BA26A04-8FC3-45DF-AD31-606922EAB75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3B4368FC-6C55-4EE9-A42B-E7A13A6A2E64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4" name="object 12">
              <a:extLst>
                <a:ext uri="{FF2B5EF4-FFF2-40B4-BE49-F238E27FC236}">
                  <a16:creationId xmlns:a16="http://schemas.microsoft.com/office/drawing/2014/main" id="{13280ABE-B05D-439B-85A4-763C9D8C5FA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1151277D-2CDB-4C72-87C7-64555683B1FF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E13A68EA-E0C3-4150-BD4F-143D09FD60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16386" y="2205061"/>
            <a:ext cx="8337214" cy="2732094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CC3658AA-84EE-4995-B54B-88E1785A537C}"/>
              </a:ext>
            </a:extLst>
          </p:cNvPr>
          <p:cNvSpPr txBox="1"/>
          <p:nvPr/>
        </p:nvSpPr>
        <p:spPr>
          <a:xfrm>
            <a:off x="1573704" y="5361177"/>
            <a:ext cx="94838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Kaneshima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(48), presentaron promedios 0,07 ± 0,05 g/día de crecimiento absoluto en el tratamiento A y B correspondientemente.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4182" y="205230"/>
            <a:ext cx="3195773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US" sz="2800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Crecimiento específico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133112" y="31279"/>
            <a:ext cx="254635" cy="1125541"/>
            <a:chOff x="4998720" y="241554"/>
            <a:chExt cx="47625" cy="1563370"/>
          </a:xfrm>
        </p:grpSpPr>
        <p:sp>
          <p:nvSpPr>
            <p:cNvPr id="4" name="object 4"/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3378827" y="257808"/>
            <a:ext cx="67973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logró constatar mediante el análisis de varianza y la prueba de Tukey que no existieron diferencias estadísticas significativas entre los tratamientos evaluados.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967394D-342D-4DCB-92D8-795003EAF804}"/>
              </a:ext>
            </a:extLst>
          </p:cNvPr>
          <p:cNvSpPr txBox="1"/>
          <p:nvPr/>
        </p:nvSpPr>
        <p:spPr>
          <a:xfrm>
            <a:off x="1419700" y="1268906"/>
            <a:ext cx="8092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Tabla 6 </a:t>
            </a:r>
            <a:b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Crecimiento especifico (%/día).</a:t>
            </a:r>
            <a:endParaRPr lang="es-EC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object 8">
            <a:extLst>
              <a:ext uri="{FF2B5EF4-FFF2-40B4-BE49-F238E27FC236}">
                <a16:creationId xmlns:a16="http://schemas.microsoft.com/office/drawing/2014/main" id="{46794B2A-D584-450E-BABE-6BDFF0579BBE}"/>
              </a:ext>
            </a:extLst>
          </p:cNvPr>
          <p:cNvGrpSpPr/>
          <p:nvPr/>
        </p:nvGrpSpPr>
        <p:grpSpPr>
          <a:xfrm>
            <a:off x="774879" y="5300072"/>
            <a:ext cx="452659" cy="543941"/>
            <a:chOff x="2536094" y="5244210"/>
            <a:chExt cx="888365" cy="845819"/>
          </a:xfrm>
        </p:grpSpPr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523A865F-D5B0-4F55-97AD-44D6806217F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12" name="object 10">
              <a:extLst>
                <a:ext uri="{FF2B5EF4-FFF2-40B4-BE49-F238E27FC236}">
                  <a16:creationId xmlns:a16="http://schemas.microsoft.com/office/drawing/2014/main" id="{6BA26A04-8FC3-45DF-AD31-606922EAB75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3B4368FC-6C55-4EE9-A42B-E7A13A6A2E64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4" name="object 12">
              <a:extLst>
                <a:ext uri="{FF2B5EF4-FFF2-40B4-BE49-F238E27FC236}">
                  <a16:creationId xmlns:a16="http://schemas.microsoft.com/office/drawing/2014/main" id="{13280ABE-B05D-439B-85A4-763C9D8C5FA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1151277D-2CDB-4C72-87C7-64555683B1FF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C3658AA-84EE-4995-B54B-88E1785A537C}"/>
              </a:ext>
            </a:extLst>
          </p:cNvPr>
          <p:cNvSpPr txBox="1"/>
          <p:nvPr/>
        </p:nvSpPr>
        <p:spPr>
          <a:xfrm>
            <a:off x="1419700" y="5401257"/>
            <a:ext cx="9483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Rossi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Rolim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(49), presentando valores de crecimiento especifico de 1,70, 1,50 y 1,37 %/día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BD72BAD-1ED1-45CE-965F-AB24AE7CE0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19700" y="1910020"/>
            <a:ext cx="8756486" cy="31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05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017" y="312574"/>
            <a:ext cx="319577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US" sz="2800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Consumo de alimento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251509" y="86170"/>
            <a:ext cx="254635" cy="1125541"/>
            <a:chOff x="4998720" y="241554"/>
            <a:chExt cx="47625" cy="1563370"/>
          </a:xfrm>
        </p:grpSpPr>
        <p:sp>
          <p:nvSpPr>
            <p:cNvPr id="4" name="object 4"/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3378827" y="197020"/>
            <a:ext cx="6797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logró constatar mediante el análisis de varianza y la prueba de Tukey (P&gt;0.05) que a los 7 días existió diferencias estadísticas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967394D-342D-4DCB-92D8-795003EAF804}"/>
              </a:ext>
            </a:extLst>
          </p:cNvPr>
          <p:cNvSpPr txBox="1"/>
          <p:nvPr/>
        </p:nvSpPr>
        <p:spPr>
          <a:xfrm>
            <a:off x="1227586" y="1079396"/>
            <a:ext cx="10354809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Tabla 7</a:t>
            </a:r>
          </a:p>
          <a:p>
            <a:pPr>
              <a:spcBef>
                <a:spcPts val="1200"/>
              </a:spcBef>
            </a:pP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Consumo de alimento (g)</a:t>
            </a:r>
            <a:endParaRPr lang="es-EC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object 8">
            <a:extLst>
              <a:ext uri="{FF2B5EF4-FFF2-40B4-BE49-F238E27FC236}">
                <a16:creationId xmlns:a16="http://schemas.microsoft.com/office/drawing/2014/main" id="{46794B2A-D584-450E-BABE-6BDFF0579BBE}"/>
              </a:ext>
            </a:extLst>
          </p:cNvPr>
          <p:cNvGrpSpPr/>
          <p:nvPr/>
        </p:nvGrpSpPr>
        <p:grpSpPr>
          <a:xfrm>
            <a:off x="774879" y="5300072"/>
            <a:ext cx="452659" cy="543941"/>
            <a:chOff x="2536094" y="5244210"/>
            <a:chExt cx="888365" cy="845819"/>
          </a:xfrm>
        </p:grpSpPr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523A865F-D5B0-4F55-97AD-44D6806217F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12" name="object 10">
              <a:extLst>
                <a:ext uri="{FF2B5EF4-FFF2-40B4-BE49-F238E27FC236}">
                  <a16:creationId xmlns:a16="http://schemas.microsoft.com/office/drawing/2014/main" id="{6BA26A04-8FC3-45DF-AD31-606922EAB75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3B4368FC-6C55-4EE9-A42B-E7A13A6A2E64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4" name="object 12">
              <a:extLst>
                <a:ext uri="{FF2B5EF4-FFF2-40B4-BE49-F238E27FC236}">
                  <a16:creationId xmlns:a16="http://schemas.microsoft.com/office/drawing/2014/main" id="{13280ABE-B05D-439B-85A4-763C9D8C5FA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1151277D-2CDB-4C72-87C7-64555683B1FF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C3658AA-84EE-4995-B54B-88E1785A537C}"/>
              </a:ext>
            </a:extLst>
          </p:cNvPr>
          <p:cNvSpPr txBox="1"/>
          <p:nvPr/>
        </p:nvSpPr>
        <p:spPr>
          <a:xfrm>
            <a:off x="1359534" y="5230615"/>
            <a:ext cx="94838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Barreto-Curiel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presentaron promedios de consumo de alimento de 1,34 ± 0,08 en agua de salada y 1,28 ± 0,04 de consumo de alimento en agua dulce,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61A5DF2C-3C94-4831-A665-9675B7CDD5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9639" y="2200954"/>
            <a:ext cx="8724900" cy="26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81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4182" y="205230"/>
            <a:ext cx="319577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US" sz="2400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Conversión alimenticia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133112" y="31279"/>
            <a:ext cx="254635" cy="1125541"/>
            <a:chOff x="4998720" y="241554"/>
            <a:chExt cx="47625" cy="1563370"/>
          </a:xfrm>
        </p:grpSpPr>
        <p:sp>
          <p:nvSpPr>
            <p:cNvPr id="4" name="object 4"/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3378827" y="114567"/>
            <a:ext cx="74645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análisis de varianza de la conversión alimenticia los 7, 14, 21, 28 y 35 días no mostró diferencias significativas (p&gt; 0,05) entre los tratamientos evaluados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967394D-342D-4DCB-92D8-795003EAF804}"/>
              </a:ext>
            </a:extLst>
          </p:cNvPr>
          <p:cNvSpPr txBox="1"/>
          <p:nvPr/>
        </p:nvSpPr>
        <p:spPr>
          <a:xfrm>
            <a:off x="1227586" y="1079396"/>
            <a:ext cx="103548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C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Tabla 8</a:t>
            </a:r>
            <a:b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C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Conversión alimenticia</a:t>
            </a:r>
            <a:endParaRPr lang="es-EC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object 8">
            <a:extLst>
              <a:ext uri="{FF2B5EF4-FFF2-40B4-BE49-F238E27FC236}">
                <a16:creationId xmlns:a16="http://schemas.microsoft.com/office/drawing/2014/main" id="{46794B2A-D584-450E-BABE-6BDFF0579BBE}"/>
              </a:ext>
            </a:extLst>
          </p:cNvPr>
          <p:cNvGrpSpPr/>
          <p:nvPr/>
        </p:nvGrpSpPr>
        <p:grpSpPr>
          <a:xfrm>
            <a:off x="1001256" y="5572041"/>
            <a:ext cx="452659" cy="543941"/>
            <a:chOff x="2536094" y="5244210"/>
            <a:chExt cx="888365" cy="845819"/>
          </a:xfrm>
        </p:grpSpPr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523A865F-D5B0-4F55-97AD-44D6806217F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12" name="object 10">
              <a:extLst>
                <a:ext uri="{FF2B5EF4-FFF2-40B4-BE49-F238E27FC236}">
                  <a16:creationId xmlns:a16="http://schemas.microsoft.com/office/drawing/2014/main" id="{6BA26A04-8FC3-45DF-AD31-606922EAB75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3B4368FC-6C55-4EE9-A42B-E7A13A6A2E64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4" name="object 12">
              <a:extLst>
                <a:ext uri="{FF2B5EF4-FFF2-40B4-BE49-F238E27FC236}">
                  <a16:creationId xmlns:a16="http://schemas.microsoft.com/office/drawing/2014/main" id="{13280ABE-B05D-439B-85A4-763C9D8C5FA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1151277D-2CDB-4C72-87C7-64555683B1FF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C3658AA-84EE-4995-B54B-88E1785A537C}"/>
              </a:ext>
            </a:extLst>
          </p:cNvPr>
          <p:cNvSpPr txBox="1"/>
          <p:nvPr/>
        </p:nvSpPr>
        <p:spPr>
          <a:xfrm>
            <a:off x="1573704" y="5562600"/>
            <a:ext cx="94838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Kaneshima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(48), presentaron promedios 1,70 ± 1,40 de factor de conversión alimenticia el tratamiento T2 correspondientemente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F2FFD5F-A2C0-4F64-BFE1-8A42275A35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73704" y="1923144"/>
            <a:ext cx="7543799" cy="294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01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4182" y="205230"/>
            <a:ext cx="319577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US" sz="2400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Incidencia de hongos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133112" y="31279"/>
            <a:ext cx="254635" cy="1125541"/>
            <a:chOff x="4998720" y="241554"/>
            <a:chExt cx="47625" cy="1563370"/>
          </a:xfrm>
        </p:grpSpPr>
        <p:sp>
          <p:nvSpPr>
            <p:cNvPr id="4" name="object 4"/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3378827" y="257808"/>
            <a:ext cx="6797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efectuaron muestreos utilizando muestras de agua de cada uno de los tratamientos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967394D-342D-4DCB-92D8-795003EAF804}"/>
              </a:ext>
            </a:extLst>
          </p:cNvPr>
          <p:cNvSpPr txBox="1"/>
          <p:nvPr/>
        </p:nvSpPr>
        <p:spPr>
          <a:xfrm>
            <a:off x="1" y="107939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1 </a:t>
            </a:r>
            <a:b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Presencia de hongos en las muestras de agua</a:t>
            </a:r>
            <a:endParaRPr lang="es-EC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DBDC47-86E6-45F1-B452-600E00ACA5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77" t="3270" r="6126"/>
          <a:stretch/>
        </p:blipFill>
        <p:spPr>
          <a:xfrm>
            <a:off x="-2001" y="1732354"/>
            <a:ext cx="5945602" cy="3792528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BF458EB-EE08-4FD8-B717-BB8694C28895}"/>
              </a:ext>
            </a:extLst>
          </p:cNvPr>
          <p:cNvSpPr txBox="1"/>
          <p:nvPr/>
        </p:nvSpPr>
        <p:spPr>
          <a:xfrm>
            <a:off x="6074117" y="1086022"/>
            <a:ext cx="61225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1 </a:t>
            </a:r>
            <a:b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Presencia de </a:t>
            </a:r>
            <a:r>
              <a:rPr lang="pt-B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colonias</a:t>
            </a:r>
            <a:r>
              <a:rPr lang="pt-B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bactérias</a:t>
            </a:r>
            <a:endParaRPr lang="es-EC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34DD7ADC-000F-4ACD-8C61-5B46EFF0D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790" y="1914236"/>
            <a:ext cx="5937158" cy="3792528"/>
          </a:xfrm>
          <a:prstGeom prst="rect">
            <a:avLst/>
          </a:prstGeom>
        </p:spPr>
      </p:pic>
      <p:grpSp>
        <p:nvGrpSpPr>
          <p:cNvPr id="6" name="object 8">
            <a:extLst>
              <a:ext uri="{FF2B5EF4-FFF2-40B4-BE49-F238E27FC236}">
                <a16:creationId xmlns:a16="http://schemas.microsoft.com/office/drawing/2014/main" id="{1ED3A104-F504-7B2C-8C48-4FD0FA145E12}"/>
              </a:ext>
            </a:extLst>
          </p:cNvPr>
          <p:cNvGrpSpPr/>
          <p:nvPr/>
        </p:nvGrpSpPr>
        <p:grpSpPr>
          <a:xfrm>
            <a:off x="830517" y="5856438"/>
            <a:ext cx="452659" cy="543941"/>
            <a:chOff x="2536094" y="5244210"/>
            <a:chExt cx="888365" cy="845819"/>
          </a:xfrm>
        </p:grpSpPr>
        <p:pic>
          <p:nvPicPr>
            <p:cNvPr id="8" name="object 9">
              <a:extLst>
                <a:ext uri="{FF2B5EF4-FFF2-40B4-BE49-F238E27FC236}">
                  <a16:creationId xmlns:a16="http://schemas.microsoft.com/office/drawing/2014/main" id="{6535C959-C1B5-D3D3-493E-42422706AA8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9" name="object 10">
              <a:extLst>
                <a:ext uri="{FF2B5EF4-FFF2-40B4-BE49-F238E27FC236}">
                  <a16:creationId xmlns:a16="http://schemas.microsoft.com/office/drawing/2014/main" id="{508FEED1-561A-B957-1199-87C5161215C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0" name="object 11">
              <a:extLst>
                <a:ext uri="{FF2B5EF4-FFF2-40B4-BE49-F238E27FC236}">
                  <a16:creationId xmlns:a16="http://schemas.microsoft.com/office/drawing/2014/main" id="{6282DA86-A029-643E-318E-B85594755152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1" name="object 12">
              <a:extLst>
                <a:ext uri="{FF2B5EF4-FFF2-40B4-BE49-F238E27FC236}">
                  <a16:creationId xmlns:a16="http://schemas.microsoft.com/office/drawing/2014/main" id="{213FCEBD-C28C-9268-B75D-5F1ECB9691F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12" name="object 13">
              <a:extLst>
                <a:ext uri="{FF2B5EF4-FFF2-40B4-BE49-F238E27FC236}">
                  <a16:creationId xmlns:a16="http://schemas.microsoft.com/office/drawing/2014/main" id="{5FA732D4-ED2D-50BE-212A-E222A50D9F97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15DCEB5-BDC9-CFD0-0768-9C5475A36E69}"/>
              </a:ext>
            </a:extLst>
          </p:cNvPr>
          <p:cNvSpPr txBox="1"/>
          <p:nvPr/>
        </p:nvSpPr>
        <p:spPr>
          <a:xfrm>
            <a:off x="1610866" y="5666744"/>
            <a:ext cx="9300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Estos resultados son semejantes a los presentados por Barile </a:t>
            </a:r>
            <a:r>
              <a:rPr lang="es-EC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et al</a:t>
            </a: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s-EC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(51), reportó que  </a:t>
            </a: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aplicación de sal en concentraciones altas de 30 ppm, es efectiva para controlar y contrarrestar la presencia de hongos en los peces.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64323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4182" y="205230"/>
            <a:ext cx="319577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s-US" sz="2400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Parámetros del agua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133112" y="31279"/>
            <a:ext cx="254635" cy="1125541"/>
            <a:chOff x="4998720" y="241554"/>
            <a:chExt cx="47625" cy="1563370"/>
          </a:xfrm>
        </p:grpSpPr>
        <p:sp>
          <p:nvSpPr>
            <p:cNvPr id="4" name="object 4"/>
            <p:cNvSpPr/>
            <p:nvPr/>
          </p:nvSpPr>
          <p:spPr>
            <a:xfrm>
              <a:off x="5022342" y="1005077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5022342" y="241554"/>
              <a:ext cx="0" cy="800100"/>
            </a:xfrm>
            <a:custGeom>
              <a:avLst/>
              <a:gdLst/>
              <a:ahLst/>
              <a:cxnLst/>
              <a:rect l="l" t="t" r="r" b="b"/>
              <a:pathLst>
                <a:path h="800100">
                  <a:moveTo>
                    <a:pt x="0" y="0"/>
                  </a:moveTo>
                  <a:lnTo>
                    <a:pt x="0" y="799846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3378827" y="257808"/>
            <a:ext cx="67973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Según lo que se muestra en la figura 3, se logró constatar que no existió diferencia significativa en los niveles de oxígeno disuelto entre los tratamientos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967394D-342D-4DCB-92D8-795003EAF804}"/>
              </a:ext>
            </a:extLst>
          </p:cNvPr>
          <p:cNvSpPr txBox="1"/>
          <p:nvPr/>
        </p:nvSpPr>
        <p:spPr>
          <a:xfrm>
            <a:off x="76201" y="1225269"/>
            <a:ext cx="85343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3</a:t>
            </a:r>
            <a:b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Parámetros del agua en incidencia con el efecto de la salinidad en el crecimiento saludable de alevines de tilia roja (Oreochromis mossambicus x Oreochromis niloticus). </a:t>
            </a:r>
            <a:endParaRPr lang="es-EC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object 8">
            <a:extLst>
              <a:ext uri="{FF2B5EF4-FFF2-40B4-BE49-F238E27FC236}">
                <a16:creationId xmlns:a16="http://schemas.microsoft.com/office/drawing/2014/main" id="{46794B2A-D584-450E-BABE-6BDFF0579BBE}"/>
              </a:ext>
            </a:extLst>
          </p:cNvPr>
          <p:cNvGrpSpPr/>
          <p:nvPr/>
        </p:nvGrpSpPr>
        <p:grpSpPr>
          <a:xfrm>
            <a:off x="7924800" y="3048000"/>
            <a:ext cx="452659" cy="543941"/>
            <a:chOff x="2536094" y="5244210"/>
            <a:chExt cx="888365" cy="845819"/>
          </a:xfrm>
        </p:grpSpPr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523A865F-D5B0-4F55-97AD-44D6806217F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0027" y="5541390"/>
              <a:ext cx="207010" cy="97332"/>
            </a:xfrm>
            <a:prstGeom prst="rect">
              <a:avLst/>
            </a:prstGeom>
          </p:spPr>
        </p:pic>
        <p:pic>
          <p:nvPicPr>
            <p:cNvPr id="12" name="object 10">
              <a:extLst>
                <a:ext uri="{FF2B5EF4-FFF2-40B4-BE49-F238E27FC236}">
                  <a16:creationId xmlns:a16="http://schemas.microsoft.com/office/drawing/2014/main" id="{6BA26A04-8FC3-45DF-AD31-606922EAB75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58668" y="5390514"/>
              <a:ext cx="106552" cy="101853"/>
            </a:xfrm>
            <a:prstGeom prst="rect">
              <a:avLst/>
            </a:prstGeom>
          </p:spPr>
        </p:pic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3B4368FC-6C55-4EE9-A42B-E7A13A6A2E64}"/>
                </a:ext>
              </a:extLst>
            </p:cNvPr>
            <p:cNvSpPr/>
            <p:nvPr/>
          </p:nvSpPr>
          <p:spPr>
            <a:xfrm>
              <a:off x="2799715" y="5244210"/>
              <a:ext cx="624840" cy="597535"/>
            </a:xfrm>
            <a:custGeom>
              <a:avLst/>
              <a:gdLst/>
              <a:ahLst/>
              <a:cxnLst/>
              <a:rect l="l" t="t" r="r" b="b"/>
              <a:pathLst>
                <a:path w="624839" h="597535">
                  <a:moveTo>
                    <a:pt x="313436" y="0"/>
                  </a:moveTo>
                  <a:lnTo>
                    <a:pt x="262843" y="3889"/>
                  </a:lnTo>
                  <a:lnTo>
                    <a:pt x="214758" y="15162"/>
                  </a:lnTo>
                  <a:lnTo>
                    <a:pt x="169844" y="33223"/>
                  </a:lnTo>
                  <a:lnTo>
                    <a:pt x="128765" y="57477"/>
                  </a:lnTo>
                  <a:lnTo>
                    <a:pt x="92186" y="87328"/>
                  </a:lnTo>
                  <a:lnTo>
                    <a:pt x="60768" y="122182"/>
                  </a:lnTo>
                  <a:lnTo>
                    <a:pt x="35178" y="161443"/>
                  </a:lnTo>
                  <a:lnTo>
                    <a:pt x="16077" y="204516"/>
                  </a:lnTo>
                  <a:lnTo>
                    <a:pt x="4129" y="250807"/>
                  </a:lnTo>
                  <a:lnTo>
                    <a:pt x="0" y="299719"/>
                  </a:lnTo>
                  <a:lnTo>
                    <a:pt x="4068" y="348578"/>
                  </a:lnTo>
                  <a:lnTo>
                    <a:pt x="15857" y="394708"/>
                  </a:lnTo>
                  <a:lnTo>
                    <a:pt x="34746" y="437541"/>
                  </a:lnTo>
                  <a:lnTo>
                    <a:pt x="60110" y="476508"/>
                  </a:lnTo>
                  <a:lnTo>
                    <a:pt x="91328" y="511041"/>
                  </a:lnTo>
                  <a:lnTo>
                    <a:pt x="127778" y="540571"/>
                  </a:lnTo>
                  <a:lnTo>
                    <a:pt x="168836" y="564528"/>
                  </a:lnTo>
                  <a:lnTo>
                    <a:pt x="213880" y="582345"/>
                  </a:lnTo>
                  <a:lnTo>
                    <a:pt x="262287" y="593452"/>
                  </a:lnTo>
                  <a:lnTo>
                    <a:pt x="313436" y="597280"/>
                  </a:lnTo>
                  <a:lnTo>
                    <a:pt x="363412" y="593452"/>
                  </a:lnTo>
                  <a:lnTo>
                    <a:pt x="411011" y="582345"/>
                  </a:lnTo>
                  <a:lnTo>
                    <a:pt x="455553" y="564528"/>
                  </a:lnTo>
                  <a:lnTo>
                    <a:pt x="496358" y="540571"/>
                  </a:lnTo>
                  <a:lnTo>
                    <a:pt x="532749" y="511041"/>
                  </a:lnTo>
                  <a:lnTo>
                    <a:pt x="564045" y="476508"/>
                  </a:lnTo>
                  <a:lnTo>
                    <a:pt x="583863" y="446252"/>
                  </a:lnTo>
                  <a:lnTo>
                    <a:pt x="183769" y="446252"/>
                  </a:lnTo>
                  <a:lnTo>
                    <a:pt x="172452" y="444273"/>
                  </a:lnTo>
                  <a:lnTo>
                    <a:pt x="163528" y="438905"/>
                  </a:lnTo>
                  <a:lnTo>
                    <a:pt x="157676" y="431004"/>
                  </a:lnTo>
                  <a:lnTo>
                    <a:pt x="155575" y="421424"/>
                  </a:lnTo>
                  <a:lnTo>
                    <a:pt x="155575" y="394373"/>
                  </a:lnTo>
                  <a:lnTo>
                    <a:pt x="161452" y="354036"/>
                  </a:lnTo>
                  <a:lnTo>
                    <a:pt x="177927" y="318330"/>
                  </a:lnTo>
                  <a:lnTo>
                    <a:pt x="203259" y="288536"/>
                  </a:lnTo>
                  <a:lnTo>
                    <a:pt x="235712" y="265938"/>
                  </a:lnTo>
                  <a:lnTo>
                    <a:pt x="224321" y="251253"/>
                  </a:lnTo>
                  <a:lnTo>
                    <a:pt x="215360" y="234664"/>
                  </a:lnTo>
                  <a:lnTo>
                    <a:pt x="209494" y="216788"/>
                  </a:lnTo>
                  <a:lnTo>
                    <a:pt x="207391" y="198247"/>
                  </a:lnTo>
                  <a:lnTo>
                    <a:pt x="215600" y="159924"/>
                  </a:lnTo>
                  <a:lnTo>
                    <a:pt x="237728" y="128365"/>
                  </a:lnTo>
                  <a:lnTo>
                    <a:pt x="270023" y="106949"/>
                  </a:lnTo>
                  <a:lnTo>
                    <a:pt x="308737" y="99059"/>
                  </a:lnTo>
                  <a:lnTo>
                    <a:pt x="543283" y="99059"/>
                  </a:lnTo>
                  <a:lnTo>
                    <a:pt x="532749" y="87328"/>
                  </a:lnTo>
                  <a:lnTo>
                    <a:pt x="496358" y="57477"/>
                  </a:lnTo>
                  <a:lnTo>
                    <a:pt x="455553" y="33223"/>
                  </a:lnTo>
                  <a:lnTo>
                    <a:pt x="411011" y="15162"/>
                  </a:lnTo>
                  <a:lnTo>
                    <a:pt x="363412" y="3889"/>
                  </a:lnTo>
                  <a:lnTo>
                    <a:pt x="313436" y="0"/>
                  </a:lnTo>
                  <a:close/>
                </a:path>
                <a:path w="624839" h="597535">
                  <a:moveTo>
                    <a:pt x="543283" y="99059"/>
                  </a:moveTo>
                  <a:lnTo>
                    <a:pt x="308737" y="99059"/>
                  </a:lnTo>
                  <a:lnTo>
                    <a:pt x="348845" y="106949"/>
                  </a:lnTo>
                  <a:lnTo>
                    <a:pt x="381857" y="128365"/>
                  </a:lnTo>
                  <a:lnTo>
                    <a:pt x="404248" y="159924"/>
                  </a:lnTo>
                  <a:lnTo>
                    <a:pt x="412496" y="198247"/>
                  </a:lnTo>
                  <a:lnTo>
                    <a:pt x="410392" y="216788"/>
                  </a:lnTo>
                  <a:lnTo>
                    <a:pt x="404526" y="234664"/>
                  </a:lnTo>
                  <a:lnTo>
                    <a:pt x="395565" y="251253"/>
                  </a:lnTo>
                  <a:lnTo>
                    <a:pt x="384175" y="265938"/>
                  </a:lnTo>
                  <a:lnTo>
                    <a:pt x="416216" y="288536"/>
                  </a:lnTo>
                  <a:lnTo>
                    <a:pt x="440769" y="318330"/>
                  </a:lnTo>
                  <a:lnTo>
                    <a:pt x="456487" y="354036"/>
                  </a:lnTo>
                  <a:lnTo>
                    <a:pt x="462025" y="394373"/>
                  </a:lnTo>
                  <a:lnTo>
                    <a:pt x="462025" y="421424"/>
                  </a:lnTo>
                  <a:lnTo>
                    <a:pt x="469011" y="421424"/>
                  </a:lnTo>
                  <a:lnTo>
                    <a:pt x="466965" y="431004"/>
                  </a:lnTo>
                  <a:lnTo>
                    <a:pt x="461406" y="438905"/>
                  </a:lnTo>
                  <a:lnTo>
                    <a:pt x="453205" y="444273"/>
                  </a:lnTo>
                  <a:lnTo>
                    <a:pt x="443230" y="446252"/>
                  </a:lnTo>
                  <a:lnTo>
                    <a:pt x="583863" y="446252"/>
                  </a:lnTo>
                  <a:lnTo>
                    <a:pt x="589569" y="437541"/>
                  </a:lnTo>
                  <a:lnTo>
                    <a:pt x="608640" y="394708"/>
                  </a:lnTo>
                  <a:lnTo>
                    <a:pt x="620581" y="348578"/>
                  </a:lnTo>
                  <a:lnTo>
                    <a:pt x="624713" y="299719"/>
                  </a:lnTo>
                  <a:lnTo>
                    <a:pt x="620581" y="250807"/>
                  </a:lnTo>
                  <a:lnTo>
                    <a:pt x="608640" y="204516"/>
                  </a:lnTo>
                  <a:lnTo>
                    <a:pt x="589569" y="161443"/>
                  </a:lnTo>
                  <a:lnTo>
                    <a:pt x="564045" y="122182"/>
                  </a:lnTo>
                  <a:lnTo>
                    <a:pt x="543283" y="99059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4" name="object 12">
              <a:extLst>
                <a:ext uri="{FF2B5EF4-FFF2-40B4-BE49-F238E27FC236}">
                  <a16:creationId xmlns:a16="http://schemas.microsoft.com/office/drawing/2014/main" id="{13280ABE-B05D-439B-85A4-763C9D8C5FA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1804" y="5684519"/>
              <a:ext cx="212248" cy="207264"/>
            </a:xfrm>
            <a:prstGeom prst="rect">
              <a:avLst/>
            </a:prstGeom>
          </p:spPr>
        </p:pic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1151277D-2CDB-4C72-87C7-64555683B1FF}"/>
                </a:ext>
              </a:extLst>
            </p:cNvPr>
            <p:cNvSpPr/>
            <p:nvPr/>
          </p:nvSpPr>
          <p:spPr>
            <a:xfrm>
              <a:off x="2536094" y="5812535"/>
              <a:ext cx="292735" cy="277495"/>
            </a:xfrm>
            <a:custGeom>
              <a:avLst/>
              <a:gdLst/>
              <a:ahLst/>
              <a:cxnLst/>
              <a:rect l="l" t="t" r="r" b="b"/>
              <a:pathLst>
                <a:path w="292735" h="277495">
                  <a:moveTo>
                    <a:pt x="181324" y="0"/>
                  </a:moveTo>
                  <a:lnTo>
                    <a:pt x="22955" y="151371"/>
                  </a:lnTo>
                  <a:lnTo>
                    <a:pt x="5738" y="176172"/>
                  </a:lnTo>
                  <a:lnTo>
                    <a:pt x="0" y="204165"/>
                  </a:lnTo>
                  <a:lnTo>
                    <a:pt x="5738" y="231738"/>
                  </a:lnTo>
                  <a:lnTo>
                    <a:pt x="34627" y="264920"/>
                  </a:lnTo>
                  <a:lnTo>
                    <a:pt x="77311" y="277291"/>
                  </a:lnTo>
                  <a:lnTo>
                    <a:pt x="92342" y="275919"/>
                  </a:lnTo>
                  <a:lnTo>
                    <a:pt x="106791" y="271797"/>
                  </a:lnTo>
                  <a:lnTo>
                    <a:pt x="120120" y="264920"/>
                  </a:lnTo>
                  <a:lnTo>
                    <a:pt x="131794" y="255282"/>
                  </a:lnTo>
                  <a:lnTo>
                    <a:pt x="292449" y="103898"/>
                  </a:lnTo>
                  <a:lnTo>
                    <a:pt x="285337" y="101676"/>
                  </a:lnTo>
                  <a:lnTo>
                    <a:pt x="280638" y="94868"/>
                  </a:lnTo>
                  <a:lnTo>
                    <a:pt x="273526" y="90347"/>
                  </a:lnTo>
                  <a:lnTo>
                    <a:pt x="200247" y="18072"/>
                  </a:lnTo>
                  <a:lnTo>
                    <a:pt x="195290" y="14298"/>
                  </a:lnTo>
                  <a:lnTo>
                    <a:pt x="190785" y="9893"/>
                  </a:lnTo>
                  <a:lnTo>
                    <a:pt x="181324" y="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BA64488A-13DB-4D49-A395-D7762BF4D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2285886"/>
            <a:ext cx="7543347" cy="4572114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08D3B54-2B66-4403-AAB1-6D0DE502762B}"/>
              </a:ext>
            </a:extLst>
          </p:cNvPr>
          <p:cNvSpPr txBox="1"/>
          <p:nvPr/>
        </p:nvSpPr>
        <p:spPr>
          <a:xfrm>
            <a:off x="8610600" y="2879638"/>
            <a:ext cx="35814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Estos resultados son semejantes a los reportados por 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Campos Pulido et al. (53),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quienes obtuvieron promedios de 27,5 ± 26,2 °C de temperatura, así como menciona 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Godoy (54),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6,81 ± 6,74 de rango de pH, 4,49 mg/l de oxígeno disuelto, 0,5 mg/l de amonio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562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943855" y="3070860"/>
            <a:ext cx="1321435" cy="989330"/>
            <a:chOff x="4943855" y="3070860"/>
            <a:chExt cx="1321435" cy="989330"/>
          </a:xfrm>
        </p:grpSpPr>
        <p:sp>
          <p:nvSpPr>
            <p:cNvPr id="3" name="object 3"/>
            <p:cNvSpPr/>
            <p:nvPr/>
          </p:nvSpPr>
          <p:spPr>
            <a:xfrm>
              <a:off x="4943855" y="30708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D99A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5096255" y="32232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00873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/>
          <p:nvPr/>
        </p:nvSpPr>
        <p:spPr>
          <a:xfrm>
            <a:off x="7018781" y="4118609"/>
            <a:ext cx="3639820" cy="0"/>
          </a:xfrm>
          <a:custGeom>
            <a:avLst/>
            <a:gdLst/>
            <a:ahLst/>
            <a:cxnLst/>
            <a:rect l="l" t="t" r="r" b="b"/>
            <a:pathLst>
              <a:path w="3639820">
                <a:moveTo>
                  <a:pt x="0" y="0"/>
                </a:moveTo>
                <a:lnTo>
                  <a:pt x="3639566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496303" y="2483611"/>
            <a:ext cx="440944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Conclusiones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5122" name="Picture 2" descr="Alevinos De Tilapia Roja X Unidad, 49% OFF | kesriclinic.in">
            <a:extLst>
              <a:ext uri="{FF2B5EF4-FFF2-40B4-BE49-F238E27FC236}">
                <a16:creationId xmlns:a16="http://schemas.microsoft.com/office/drawing/2014/main" id="{0CF53137-135C-4D9C-80C2-73E924954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3" y="0"/>
            <a:ext cx="45695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97423" y="2653283"/>
            <a:ext cx="1103630" cy="775970"/>
            <a:chOff x="5297423" y="2653283"/>
            <a:chExt cx="1103630" cy="775970"/>
          </a:xfrm>
        </p:grpSpPr>
        <p:sp>
          <p:nvSpPr>
            <p:cNvPr id="3" name="object 3"/>
            <p:cNvSpPr/>
            <p:nvPr/>
          </p:nvSpPr>
          <p:spPr>
            <a:xfrm>
              <a:off x="5297423" y="2653283"/>
              <a:ext cx="951230" cy="623570"/>
            </a:xfrm>
            <a:custGeom>
              <a:avLst/>
              <a:gdLst/>
              <a:ahLst/>
              <a:cxnLst/>
              <a:rect l="l" t="t" r="r" b="b"/>
              <a:pathLst>
                <a:path w="951229" h="623570">
                  <a:moveTo>
                    <a:pt x="950976" y="0"/>
                  </a:moveTo>
                  <a:lnTo>
                    <a:pt x="190246" y="0"/>
                  </a:lnTo>
                  <a:lnTo>
                    <a:pt x="0" y="623315"/>
                  </a:lnTo>
                  <a:lnTo>
                    <a:pt x="760729" y="623315"/>
                  </a:lnTo>
                  <a:lnTo>
                    <a:pt x="950976" y="0"/>
                  </a:lnTo>
                  <a:close/>
                </a:path>
              </a:pathLst>
            </a:custGeom>
            <a:solidFill>
              <a:srgbClr val="D99A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5449823" y="2805683"/>
              <a:ext cx="951230" cy="623570"/>
            </a:xfrm>
            <a:custGeom>
              <a:avLst/>
              <a:gdLst/>
              <a:ahLst/>
              <a:cxnLst/>
              <a:rect l="l" t="t" r="r" b="b"/>
              <a:pathLst>
                <a:path w="951229" h="623570">
                  <a:moveTo>
                    <a:pt x="950976" y="0"/>
                  </a:moveTo>
                  <a:lnTo>
                    <a:pt x="190246" y="0"/>
                  </a:lnTo>
                  <a:lnTo>
                    <a:pt x="0" y="623315"/>
                  </a:lnTo>
                  <a:lnTo>
                    <a:pt x="760729" y="623315"/>
                  </a:lnTo>
                  <a:lnTo>
                    <a:pt x="950976" y="0"/>
                  </a:lnTo>
                  <a:close/>
                </a:path>
              </a:pathLst>
            </a:custGeom>
            <a:solidFill>
              <a:srgbClr val="00873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481064" y="2552522"/>
            <a:ext cx="344614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  <a:endParaRPr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226045" y="3518153"/>
            <a:ext cx="3285490" cy="0"/>
          </a:xfrm>
          <a:custGeom>
            <a:avLst/>
            <a:gdLst/>
            <a:ahLst/>
            <a:cxnLst/>
            <a:rect l="l" t="t" r="r" b="b"/>
            <a:pathLst>
              <a:path w="3285490">
                <a:moveTo>
                  <a:pt x="0" y="0"/>
                </a:moveTo>
                <a:lnTo>
                  <a:pt x="3285489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C56AD0B-467B-44C1-B2F0-EC74DEE00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125730" y="1084072"/>
            <a:ext cx="6909817" cy="463804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8631" y="271017"/>
            <a:ext cx="192836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51254" y="813053"/>
            <a:ext cx="1218565" cy="0"/>
          </a:xfrm>
          <a:custGeom>
            <a:avLst/>
            <a:gdLst/>
            <a:ahLst/>
            <a:cxnLst/>
            <a:rect l="l" t="t" r="r" b="b"/>
            <a:pathLst>
              <a:path w="1218564">
                <a:moveTo>
                  <a:pt x="0" y="0"/>
                </a:moveTo>
                <a:lnTo>
                  <a:pt x="1218564" y="0"/>
                </a:lnTo>
              </a:path>
            </a:pathLst>
          </a:custGeom>
          <a:ln w="38100">
            <a:solidFill>
              <a:srgbClr val="008737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65581" y="233934"/>
            <a:ext cx="1218565" cy="0"/>
          </a:xfrm>
          <a:custGeom>
            <a:avLst/>
            <a:gdLst/>
            <a:ahLst/>
            <a:cxnLst/>
            <a:rect l="l" t="t" r="r" b="b"/>
            <a:pathLst>
              <a:path w="1218564">
                <a:moveTo>
                  <a:pt x="0" y="0"/>
                </a:moveTo>
                <a:lnTo>
                  <a:pt x="1218565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1352783-68B5-403A-2E92-824318821F1E}"/>
              </a:ext>
            </a:extLst>
          </p:cNvPr>
          <p:cNvSpPr txBox="1"/>
          <p:nvPr/>
        </p:nvSpPr>
        <p:spPr>
          <a:xfrm>
            <a:off x="1330325" y="1852712"/>
            <a:ext cx="94551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análisis del efecto de la salinidad sobre los parámetros de producción, </a:t>
            </a:r>
            <a:r>
              <a:rPr lang="es-EC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revela que no se encontraron diferencias estadísticamente significativas entre los tratamientos evaluados. Sin 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embargo, se observarán diferencias numéricas en algunos casos.</a:t>
            </a:r>
            <a:endParaRPr lang="es-EC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45FDE61-8502-AA72-5A79-C45F2DB8A30A}"/>
              </a:ext>
            </a:extLst>
          </p:cNvPr>
          <p:cNvSpPr txBox="1"/>
          <p:nvPr/>
        </p:nvSpPr>
        <p:spPr>
          <a:xfrm>
            <a:off x="1330325" y="3016118"/>
            <a:ext cx="94551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s-EC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tratamiento 1, que consistía en agua dulce (0 ppm), mostró la mayor presencia de hongos, con un total de 5 colonias. Por otro lado, los tratamientos con niveles más altos de salinidad (T2 con 15 ppm y T3 con 30 ppm) mostraron una disminución en </a:t>
            </a:r>
            <a:r>
              <a:rPr lang="es-EC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presencia de hongos.</a:t>
            </a:r>
            <a:endParaRPr lang="es-EC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11E09C3-A31D-96A3-CDD8-5ECE10B578F5}"/>
              </a:ext>
            </a:extLst>
          </p:cNvPr>
          <p:cNvSpPr txBox="1"/>
          <p:nvPr/>
        </p:nvSpPr>
        <p:spPr>
          <a:xfrm>
            <a:off x="1330325" y="4419600"/>
            <a:ext cx="94551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puede concluir que los parámetros de calidad del agua, como el oxígeno disuelto, la temperatura, el amonio y el pH, se mantuvieron dentro de los rangos óptimos en el cultivo de juveniles de tilapia roja.</a:t>
            </a:r>
            <a:endParaRPr lang="es-EC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1400" y="271017"/>
            <a:ext cx="34734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Recomendaciones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83257" y="813053"/>
            <a:ext cx="1218565" cy="0"/>
          </a:xfrm>
          <a:custGeom>
            <a:avLst/>
            <a:gdLst/>
            <a:ahLst/>
            <a:cxnLst/>
            <a:rect l="l" t="t" r="r" b="b"/>
            <a:pathLst>
              <a:path w="1218564">
                <a:moveTo>
                  <a:pt x="0" y="0"/>
                </a:moveTo>
                <a:lnTo>
                  <a:pt x="1218565" y="0"/>
                </a:lnTo>
              </a:path>
            </a:pathLst>
          </a:custGeom>
          <a:ln w="38100">
            <a:solidFill>
              <a:srgbClr val="008737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65581" y="250697"/>
            <a:ext cx="1218565" cy="0"/>
          </a:xfrm>
          <a:custGeom>
            <a:avLst/>
            <a:gdLst/>
            <a:ahLst/>
            <a:cxnLst/>
            <a:rect l="l" t="t" r="r" b="b"/>
            <a:pathLst>
              <a:path w="1218564">
                <a:moveTo>
                  <a:pt x="0" y="0"/>
                </a:moveTo>
                <a:lnTo>
                  <a:pt x="1218565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AA1327A-531D-4828-8690-D5067E58328E}"/>
              </a:ext>
            </a:extLst>
          </p:cNvPr>
          <p:cNvSpPr/>
          <p:nvPr/>
        </p:nvSpPr>
        <p:spPr>
          <a:xfrm>
            <a:off x="641400" y="1568030"/>
            <a:ext cx="10864800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"/>
            </a:pPr>
            <a:r>
              <a:rPr lang="es-EC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 recomienda llevar a cabo estudios adicionales con un tamaño de muestra más grande y una variedad de condiciones de salinidad para confirmar la falta de efecto. </a:t>
            </a:r>
            <a:endParaRPr lang="es-EC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8B576D2-B3B8-460A-BB9E-6F94995608E3}"/>
              </a:ext>
            </a:extLst>
          </p:cNvPr>
          <p:cNvSpPr/>
          <p:nvPr/>
        </p:nvSpPr>
        <p:spPr>
          <a:xfrm>
            <a:off x="641400" y="2849709"/>
            <a:ext cx="10864800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C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 recomienda considerar el uso de otros niveles controlados de salinidad en los cultivos de tilapia roja para minimizar la incidencia de hongos.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E319914-ACEF-4111-B420-7948216F0EB8}"/>
              </a:ext>
            </a:extLst>
          </p:cNvPr>
          <p:cNvSpPr/>
          <p:nvPr/>
        </p:nvSpPr>
        <p:spPr>
          <a:xfrm>
            <a:off x="641400" y="4187362"/>
            <a:ext cx="10864800" cy="1421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C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 necesario realizar ajustes en las prácticas para compensar la reducción de oxígeno disuelto en los cultivos de tilapia, como la implementación de sistemas de aireación adecuados y el control cuidadoso de salinidad.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954267" y="3070860"/>
            <a:ext cx="1321435" cy="989330"/>
            <a:chOff x="5954267" y="3070860"/>
            <a:chExt cx="1321435" cy="989330"/>
          </a:xfrm>
        </p:grpSpPr>
        <p:sp>
          <p:nvSpPr>
            <p:cNvPr id="3" name="object 3"/>
            <p:cNvSpPr/>
            <p:nvPr/>
          </p:nvSpPr>
          <p:spPr>
            <a:xfrm>
              <a:off x="5954267" y="30708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4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D99A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6106667" y="32232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4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00873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/>
          <p:nvPr/>
        </p:nvSpPr>
        <p:spPr>
          <a:xfrm>
            <a:off x="7759445" y="3984497"/>
            <a:ext cx="1840864" cy="0"/>
          </a:xfrm>
          <a:custGeom>
            <a:avLst/>
            <a:gdLst/>
            <a:ahLst/>
            <a:cxnLst/>
            <a:rect l="l" t="t" r="r" b="b"/>
            <a:pathLst>
              <a:path w="1840865">
                <a:moveTo>
                  <a:pt x="0" y="0"/>
                </a:moveTo>
                <a:lnTo>
                  <a:pt x="1840737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7522208" y="3147186"/>
            <a:ext cx="3069591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4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sz="4800"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4800" spc="-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sz="48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CB70475-E7B7-12C6-B3E7-DA96BC2FB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" y="278130"/>
            <a:ext cx="4726305" cy="6301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4B884D9-D271-4441-828E-76F4369634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269"/>
          <a:stretch/>
        </p:blipFill>
        <p:spPr>
          <a:xfrm>
            <a:off x="762000" y="617294"/>
            <a:ext cx="9233747" cy="31242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AF99652-1CA1-475F-8142-BBA5117AC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4107"/>
            <a:ext cx="7315200" cy="2985293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42BCBD7F-ECFD-43DF-A543-079D2A888B6F}"/>
              </a:ext>
            </a:extLst>
          </p:cNvPr>
          <p:cNvGrpSpPr/>
          <p:nvPr/>
        </p:nvGrpSpPr>
        <p:grpSpPr>
          <a:xfrm>
            <a:off x="7543800" y="3692492"/>
            <a:ext cx="4343400" cy="3200400"/>
            <a:chOff x="838200" y="0"/>
            <a:chExt cx="4343400" cy="320040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FD17A59-8E53-44D8-839B-F734CD479F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9311" b="84906"/>
            <a:stretch/>
          </p:blipFill>
          <p:spPr>
            <a:xfrm>
              <a:off x="838200" y="0"/>
              <a:ext cx="4343400" cy="609600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E86D37-E717-40EF-81AF-EB319B5E1D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5849" r="51090"/>
            <a:stretch/>
          </p:blipFill>
          <p:spPr>
            <a:xfrm>
              <a:off x="838200" y="609600"/>
              <a:ext cx="4191000" cy="2590800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A6A14E5A-C986-C29A-33D4-D5D897199A95}"/>
              </a:ext>
            </a:extLst>
          </p:cNvPr>
          <p:cNvSpPr txBox="1"/>
          <p:nvPr/>
        </p:nvSpPr>
        <p:spPr>
          <a:xfrm>
            <a:off x="1187302" y="228600"/>
            <a:ext cx="381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b="1" i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</a:t>
            </a:r>
            <a:r>
              <a:rPr lang="es-EC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Adecuación y llenado de los recipientes.</a:t>
            </a:r>
          </a:p>
          <a:p>
            <a:endParaRPr lang="es-EC" sz="1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DF834E3-8DD5-A106-A916-37B6BF359523}"/>
              </a:ext>
            </a:extLst>
          </p:cNvPr>
          <p:cNvSpPr txBox="1"/>
          <p:nvPr/>
        </p:nvSpPr>
        <p:spPr>
          <a:xfrm>
            <a:off x="5544249" y="138083"/>
            <a:ext cx="5213498" cy="1236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s-EC" sz="1600" b="1" i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2</a:t>
            </a:r>
            <a:r>
              <a:rPr lang="es-EC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a) Recambio de agua. b) Muestreo y observación de parámetros del agua</a:t>
            </a:r>
          </a:p>
          <a:p>
            <a:br>
              <a:rPr lang="es-EC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s-EC" sz="1600" dirty="0"/>
          </a:p>
        </p:txBody>
      </p:sp>
    </p:spTree>
    <p:extLst>
      <p:ext uri="{BB962C8B-B14F-4D97-AF65-F5344CB8AC3E}">
        <p14:creationId xmlns:p14="http://schemas.microsoft.com/office/powerpoint/2010/main" val="23359534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465CC31-1408-45B5-8A13-D6776EA3B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04800"/>
            <a:ext cx="8123881" cy="593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63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86000" y="2281958"/>
            <a:ext cx="2197735" cy="1600453"/>
            <a:chOff x="3467100" y="2439923"/>
            <a:chExt cx="1321435" cy="989330"/>
          </a:xfrm>
        </p:grpSpPr>
        <p:sp>
          <p:nvSpPr>
            <p:cNvPr id="3" name="object 3"/>
            <p:cNvSpPr/>
            <p:nvPr/>
          </p:nvSpPr>
          <p:spPr>
            <a:xfrm>
              <a:off x="3467100" y="2439923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D99A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3619500" y="2592323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00873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/>
          <p:nvPr/>
        </p:nvSpPr>
        <p:spPr>
          <a:xfrm>
            <a:off x="5257800" y="3875870"/>
            <a:ext cx="3810000" cy="391330"/>
          </a:xfrm>
          <a:custGeom>
            <a:avLst/>
            <a:gdLst/>
            <a:ahLst/>
            <a:cxnLst/>
            <a:rect l="l" t="t" r="r" b="b"/>
            <a:pathLst>
              <a:path w="2636520">
                <a:moveTo>
                  <a:pt x="0" y="0"/>
                </a:moveTo>
                <a:lnTo>
                  <a:pt x="2636392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886200" y="2631780"/>
            <a:ext cx="67818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7035">
              <a:lnSpc>
                <a:spcPct val="100000"/>
              </a:lnSpc>
              <a:spcBef>
                <a:spcPts val="100"/>
              </a:spcBef>
            </a:pPr>
            <a:r>
              <a:rPr sz="7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Gracias</a:t>
            </a:r>
            <a:r>
              <a:rPr lang="es-ES" sz="7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7200" spc="-4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46A488F-2E44-42D4-ADD0-F4B44EAB30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6292319"/>
              </p:ext>
            </p:extLst>
          </p:nvPr>
        </p:nvGraphicFramePr>
        <p:xfrm>
          <a:off x="0" y="76201"/>
          <a:ext cx="6781798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12,101 imágenes, fotos de stock, objetos en 3D y vectores sobre Red tilapia  | Shutterstock">
            <a:extLst>
              <a:ext uri="{FF2B5EF4-FFF2-40B4-BE49-F238E27FC236}">
                <a16:creationId xmlns:a16="http://schemas.microsoft.com/office/drawing/2014/main" id="{810FA741-8CE5-4A6B-B117-81A968B633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1"/>
          <a:stretch/>
        </p:blipFill>
        <p:spPr bwMode="auto">
          <a:xfrm>
            <a:off x="8077200" y="3305088"/>
            <a:ext cx="3276600" cy="2452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5123A30-3F8F-4F7F-9F6D-800049296D3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8776" b="12641"/>
          <a:stretch/>
        </p:blipFill>
        <p:spPr>
          <a:xfrm>
            <a:off x="6934200" y="832884"/>
            <a:ext cx="5070945" cy="2291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0946" y="205816"/>
            <a:ext cx="191008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45" dirty="0"/>
              <a:t>Objetivos</a:t>
            </a:r>
            <a:endParaRPr sz="4000" dirty="0"/>
          </a:p>
        </p:txBody>
      </p:sp>
      <p:grpSp>
        <p:nvGrpSpPr>
          <p:cNvPr id="3" name="object 3"/>
          <p:cNvGrpSpPr/>
          <p:nvPr/>
        </p:nvGrpSpPr>
        <p:grpSpPr>
          <a:xfrm>
            <a:off x="822960" y="1965960"/>
            <a:ext cx="733425" cy="733425"/>
            <a:chOff x="822960" y="1965960"/>
            <a:chExt cx="733425" cy="733425"/>
          </a:xfrm>
        </p:grpSpPr>
        <p:sp>
          <p:nvSpPr>
            <p:cNvPr id="4" name="object 4"/>
            <p:cNvSpPr/>
            <p:nvPr/>
          </p:nvSpPr>
          <p:spPr>
            <a:xfrm>
              <a:off x="829056" y="1972056"/>
              <a:ext cx="721360" cy="721360"/>
            </a:xfrm>
            <a:custGeom>
              <a:avLst/>
              <a:gdLst/>
              <a:ahLst/>
              <a:cxnLst/>
              <a:rect l="l" t="t" r="r" b="b"/>
              <a:pathLst>
                <a:path w="721360" h="721360">
                  <a:moveTo>
                    <a:pt x="0" y="360426"/>
                  </a:moveTo>
                  <a:lnTo>
                    <a:pt x="3290" y="311528"/>
                  </a:lnTo>
                  <a:lnTo>
                    <a:pt x="12874" y="264627"/>
                  </a:lnTo>
                  <a:lnTo>
                    <a:pt x="28323" y="220152"/>
                  </a:lnTo>
                  <a:lnTo>
                    <a:pt x="49208" y="178533"/>
                  </a:lnTo>
                  <a:lnTo>
                    <a:pt x="75098" y="140201"/>
                  </a:lnTo>
                  <a:lnTo>
                    <a:pt x="105565" y="105584"/>
                  </a:lnTo>
                  <a:lnTo>
                    <a:pt x="140179" y="75114"/>
                  </a:lnTo>
                  <a:lnTo>
                    <a:pt x="178511" y="49219"/>
                  </a:lnTo>
                  <a:lnTo>
                    <a:pt x="220131" y="28330"/>
                  </a:lnTo>
                  <a:lnTo>
                    <a:pt x="264609" y="12878"/>
                  </a:lnTo>
                  <a:lnTo>
                    <a:pt x="311517" y="3291"/>
                  </a:lnTo>
                  <a:lnTo>
                    <a:pt x="360425" y="0"/>
                  </a:lnTo>
                  <a:lnTo>
                    <a:pt x="409323" y="3291"/>
                  </a:lnTo>
                  <a:lnTo>
                    <a:pt x="456224" y="12878"/>
                  </a:lnTo>
                  <a:lnTo>
                    <a:pt x="500699" y="28330"/>
                  </a:lnTo>
                  <a:lnTo>
                    <a:pt x="542318" y="49219"/>
                  </a:lnTo>
                  <a:lnTo>
                    <a:pt x="580650" y="75114"/>
                  </a:lnTo>
                  <a:lnTo>
                    <a:pt x="615267" y="105584"/>
                  </a:lnTo>
                  <a:lnTo>
                    <a:pt x="645737" y="140201"/>
                  </a:lnTo>
                  <a:lnTo>
                    <a:pt x="671632" y="178533"/>
                  </a:lnTo>
                  <a:lnTo>
                    <a:pt x="692521" y="220152"/>
                  </a:lnTo>
                  <a:lnTo>
                    <a:pt x="707973" y="264627"/>
                  </a:lnTo>
                  <a:lnTo>
                    <a:pt x="717560" y="311528"/>
                  </a:lnTo>
                  <a:lnTo>
                    <a:pt x="720852" y="360426"/>
                  </a:lnTo>
                  <a:lnTo>
                    <a:pt x="717560" y="409323"/>
                  </a:lnTo>
                  <a:lnTo>
                    <a:pt x="707973" y="456224"/>
                  </a:lnTo>
                  <a:lnTo>
                    <a:pt x="692521" y="500699"/>
                  </a:lnTo>
                  <a:lnTo>
                    <a:pt x="671632" y="542318"/>
                  </a:lnTo>
                  <a:lnTo>
                    <a:pt x="645737" y="580650"/>
                  </a:lnTo>
                  <a:lnTo>
                    <a:pt x="615267" y="615267"/>
                  </a:lnTo>
                  <a:lnTo>
                    <a:pt x="580650" y="645737"/>
                  </a:lnTo>
                  <a:lnTo>
                    <a:pt x="542318" y="671632"/>
                  </a:lnTo>
                  <a:lnTo>
                    <a:pt x="500699" y="692521"/>
                  </a:lnTo>
                  <a:lnTo>
                    <a:pt x="456224" y="707973"/>
                  </a:lnTo>
                  <a:lnTo>
                    <a:pt x="409323" y="717560"/>
                  </a:lnTo>
                  <a:lnTo>
                    <a:pt x="360425" y="720852"/>
                  </a:lnTo>
                  <a:lnTo>
                    <a:pt x="311517" y="717560"/>
                  </a:lnTo>
                  <a:lnTo>
                    <a:pt x="264609" y="707973"/>
                  </a:lnTo>
                  <a:lnTo>
                    <a:pt x="220131" y="692521"/>
                  </a:lnTo>
                  <a:lnTo>
                    <a:pt x="178511" y="671632"/>
                  </a:lnTo>
                  <a:lnTo>
                    <a:pt x="140179" y="645737"/>
                  </a:lnTo>
                  <a:lnTo>
                    <a:pt x="105565" y="615267"/>
                  </a:lnTo>
                  <a:lnTo>
                    <a:pt x="75098" y="580650"/>
                  </a:lnTo>
                  <a:lnTo>
                    <a:pt x="49208" y="542318"/>
                  </a:lnTo>
                  <a:lnTo>
                    <a:pt x="28323" y="500699"/>
                  </a:lnTo>
                  <a:lnTo>
                    <a:pt x="12874" y="456224"/>
                  </a:lnTo>
                  <a:lnTo>
                    <a:pt x="3290" y="409323"/>
                  </a:lnTo>
                  <a:lnTo>
                    <a:pt x="0" y="360426"/>
                  </a:lnTo>
                  <a:close/>
                </a:path>
              </a:pathLst>
            </a:custGeom>
            <a:ln w="12191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042416" y="2185416"/>
              <a:ext cx="245745" cy="347980"/>
            </a:xfrm>
            <a:custGeom>
              <a:avLst/>
              <a:gdLst/>
              <a:ahLst/>
              <a:cxnLst/>
              <a:rect l="l" t="t" r="r" b="b"/>
              <a:pathLst>
                <a:path w="245744" h="347980">
                  <a:moveTo>
                    <a:pt x="162623" y="0"/>
                  </a:moveTo>
                  <a:lnTo>
                    <a:pt x="4660" y="0"/>
                  </a:lnTo>
                  <a:lnTo>
                    <a:pt x="0" y="4699"/>
                  </a:lnTo>
                  <a:lnTo>
                    <a:pt x="0" y="286004"/>
                  </a:lnTo>
                  <a:lnTo>
                    <a:pt x="185864" y="286004"/>
                  </a:lnTo>
                  <a:lnTo>
                    <a:pt x="185864" y="317626"/>
                  </a:lnTo>
                  <a:lnTo>
                    <a:pt x="214680" y="347472"/>
                  </a:lnTo>
                  <a:lnTo>
                    <a:pt x="226900" y="345041"/>
                  </a:lnTo>
                  <a:lnTo>
                    <a:pt x="236623" y="338502"/>
                  </a:lnTo>
                  <a:lnTo>
                    <a:pt x="243045" y="328987"/>
                  </a:lnTo>
                  <a:lnTo>
                    <a:pt x="245364" y="317626"/>
                  </a:lnTo>
                  <a:lnTo>
                    <a:pt x="245364" y="283463"/>
                  </a:lnTo>
                  <a:lnTo>
                    <a:pt x="155981" y="283463"/>
                  </a:lnTo>
                  <a:lnTo>
                    <a:pt x="148921" y="282678"/>
                  </a:lnTo>
                  <a:lnTo>
                    <a:pt x="128868" y="265430"/>
                  </a:lnTo>
                  <a:lnTo>
                    <a:pt x="69697" y="265430"/>
                  </a:lnTo>
                  <a:lnTo>
                    <a:pt x="66903" y="263651"/>
                  </a:lnTo>
                  <a:lnTo>
                    <a:pt x="65036" y="261747"/>
                  </a:lnTo>
                  <a:lnTo>
                    <a:pt x="44602" y="240284"/>
                  </a:lnTo>
                  <a:lnTo>
                    <a:pt x="40881" y="236600"/>
                  </a:lnTo>
                  <a:lnTo>
                    <a:pt x="40881" y="230124"/>
                  </a:lnTo>
                  <a:lnTo>
                    <a:pt x="44602" y="226313"/>
                  </a:lnTo>
                  <a:lnTo>
                    <a:pt x="46456" y="224536"/>
                  </a:lnTo>
                  <a:lnTo>
                    <a:pt x="49021" y="223520"/>
                  </a:lnTo>
                  <a:lnTo>
                    <a:pt x="87848" y="223520"/>
                  </a:lnTo>
                  <a:lnTo>
                    <a:pt x="105956" y="205867"/>
                  </a:lnTo>
                  <a:lnTo>
                    <a:pt x="107810" y="203962"/>
                  </a:lnTo>
                  <a:lnTo>
                    <a:pt x="110350" y="203073"/>
                  </a:lnTo>
                  <a:lnTo>
                    <a:pt x="69697" y="203073"/>
                  </a:lnTo>
                  <a:lnTo>
                    <a:pt x="66903" y="202184"/>
                  </a:lnTo>
                  <a:lnTo>
                    <a:pt x="65036" y="200279"/>
                  </a:lnTo>
                  <a:lnTo>
                    <a:pt x="44602" y="178816"/>
                  </a:lnTo>
                  <a:lnTo>
                    <a:pt x="40881" y="175133"/>
                  </a:lnTo>
                  <a:lnTo>
                    <a:pt x="40881" y="168656"/>
                  </a:lnTo>
                  <a:lnTo>
                    <a:pt x="44602" y="164846"/>
                  </a:lnTo>
                  <a:lnTo>
                    <a:pt x="46456" y="163068"/>
                  </a:lnTo>
                  <a:lnTo>
                    <a:pt x="49021" y="162051"/>
                  </a:lnTo>
                  <a:lnTo>
                    <a:pt x="87848" y="162051"/>
                  </a:lnTo>
                  <a:lnTo>
                    <a:pt x="105956" y="144399"/>
                  </a:lnTo>
                  <a:lnTo>
                    <a:pt x="107810" y="142494"/>
                  </a:lnTo>
                  <a:lnTo>
                    <a:pt x="69697" y="142494"/>
                  </a:lnTo>
                  <a:lnTo>
                    <a:pt x="66903" y="141605"/>
                  </a:lnTo>
                  <a:lnTo>
                    <a:pt x="65036" y="138811"/>
                  </a:lnTo>
                  <a:lnTo>
                    <a:pt x="44602" y="118363"/>
                  </a:lnTo>
                  <a:lnTo>
                    <a:pt x="40881" y="114554"/>
                  </a:lnTo>
                  <a:lnTo>
                    <a:pt x="40881" y="108076"/>
                  </a:lnTo>
                  <a:lnTo>
                    <a:pt x="44602" y="104394"/>
                  </a:lnTo>
                  <a:lnTo>
                    <a:pt x="46456" y="102488"/>
                  </a:lnTo>
                  <a:lnTo>
                    <a:pt x="49021" y="101600"/>
                  </a:lnTo>
                  <a:lnTo>
                    <a:pt x="87718" y="101600"/>
                  </a:lnTo>
                  <a:lnTo>
                    <a:pt x="105956" y="83820"/>
                  </a:lnTo>
                  <a:lnTo>
                    <a:pt x="107810" y="82042"/>
                  </a:lnTo>
                  <a:lnTo>
                    <a:pt x="110350" y="81025"/>
                  </a:lnTo>
                  <a:lnTo>
                    <a:pt x="166276" y="81025"/>
                  </a:lnTo>
                  <a:lnTo>
                    <a:pt x="162623" y="77343"/>
                  </a:lnTo>
                  <a:lnTo>
                    <a:pt x="162623" y="0"/>
                  </a:lnTo>
                  <a:close/>
                </a:path>
                <a:path w="245744" h="347980">
                  <a:moveTo>
                    <a:pt x="245364" y="235712"/>
                  </a:moveTo>
                  <a:lnTo>
                    <a:pt x="221170" y="260858"/>
                  </a:lnTo>
                  <a:lnTo>
                    <a:pt x="165430" y="282194"/>
                  </a:lnTo>
                  <a:lnTo>
                    <a:pt x="162153" y="283083"/>
                  </a:lnTo>
                  <a:lnTo>
                    <a:pt x="158991" y="283463"/>
                  </a:lnTo>
                  <a:lnTo>
                    <a:pt x="245364" y="283463"/>
                  </a:lnTo>
                  <a:lnTo>
                    <a:pt x="245364" y="235712"/>
                  </a:lnTo>
                  <a:close/>
                </a:path>
                <a:path w="245744" h="347980">
                  <a:moveTo>
                    <a:pt x="195197" y="141605"/>
                  </a:moveTo>
                  <a:lnTo>
                    <a:pt x="115481" y="141605"/>
                  </a:lnTo>
                  <a:lnTo>
                    <a:pt x="118021" y="142494"/>
                  </a:lnTo>
                  <a:lnTo>
                    <a:pt x="119875" y="144399"/>
                  </a:lnTo>
                  <a:lnTo>
                    <a:pt x="125450" y="149098"/>
                  </a:lnTo>
                  <a:lnTo>
                    <a:pt x="125450" y="155575"/>
                  </a:lnTo>
                  <a:lnTo>
                    <a:pt x="120827" y="159258"/>
                  </a:lnTo>
                  <a:lnTo>
                    <a:pt x="78993" y="200279"/>
                  </a:lnTo>
                  <a:lnTo>
                    <a:pt x="77139" y="202184"/>
                  </a:lnTo>
                  <a:lnTo>
                    <a:pt x="74333" y="203073"/>
                  </a:lnTo>
                  <a:lnTo>
                    <a:pt x="115481" y="203073"/>
                  </a:lnTo>
                  <a:lnTo>
                    <a:pt x="118021" y="203962"/>
                  </a:lnTo>
                  <a:lnTo>
                    <a:pt x="119875" y="205867"/>
                  </a:lnTo>
                  <a:lnTo>
                    <a:pt x="125450" y="210566"/>
                  </a:lnTo>
                  <a:lnTo>
                    <a:pt x="125450" y="217043"/>
                  </a:lnTo>
                  <a:lnTo>
                    <a:pt x="120827" y="220725"/>
                  </a:lnTo>
                  <a:lnTo>
                    <a:pt x="78993" y="261747"/>
                  </a:lnTo>
                  <a:lnTo>
                    <a:pt x="77139" y="263651"/>
                  </a:lnTo>
                  <a:lnTo>
                    <a:pt x="74333" y="265430"/>
                  </a:lnTo>
                  <a:lnTo>
                    <a:pt x="128868" y="265430"/>
                  </a:lnTo>
                  <a:lnTo>
                    <a:pt x="126971" y="260111"/>
                  </a:lnTo>
                  <a:lnTo>
                    <a:pt x="126231" y="252620"/>
                  </a:lnTo>
                  <a:lnTo>
                    <a:pt x="127317" y="244094"/>
                  </a:lnTo>
                  <a:lnTo>
                    <a:pt x="148704" y="188213"/>
                  </a:lnTo>
                  <a:lnTo>
                    <a:pt x="195197" y="141605"/>
                  </a:lnTo>
                  <a:close/>
                </a:path>
                <a:path w="245744" h="347980">
                  <a:moveTo>
                    <a:pt x="87848" y="223520"/>
                  </a:moveTo>
                  <a:lnTo>
                    <a:pt x="54127" y="223520"/>
                  </a:lnTo>
                  <a:lnTo>
                    <a:pt x="56692" y="224536"/>
                  </a:lnTo>
                  <a:lnTo>
                    <a:pt x="58559" y="226313"/>
                  </a:lnTo>
                  <a:lnTo>
                    <a:pt x="71564" y="239395"/>
                  </a:lnTo>
                  <a:lnTo>
                    <a:pt x="87848" y="223520"/>
                  </a:lnTo>
                  <a:close/>
                </a:path>
                <a:path w="245744" h="347980">
                  <a:moveTo>
                    <a:pt x="87848" y="162051"/>
                  </a:moveTo>
                  <a:lnTo>
                    <a:pt x="54127" y="162051"/>
                  </a:lnTo>
                  <a:lnTo>
                    <a:pt x="56692" y="163068"/>
                  </a:lnTo>
                  <a:lnTo>
                    <a:pt x="58559" y="164846"/>
                  </a:lnTo>
                  <a:lnTo>
                    <a:pt x="71564" y="177926"/>
                  </a:lnTo>
                  <a:lnTo>
                    <a:pt x="87848" y="162051"/>
                  </a:lnTo>
                  <a:close/>
                </a:path>
                <a:path w="245744" h="347980">
                  <a:moveTo>
                    <a:pt x="166276" y="81025"/>
                  </a:moveTo>
                  <a:lnTo>
                    <a:pt x="115481" y="81025"/>
                  </a:lnTo>
                  <a:lnTo>
                    <a:pt x="118021" y="82042"/>
                  </a:lnTo>
                  <a:lnTo>
                    <a:pt x="119875" y="83820"/>
                  </a:lnTo>
                  <a:lnTo>
                    <a:pt x="125450" y="88519"/>
                  </a:lnTo>
                  <a:lnTo>
                    <a:pt x="125450" y="94107"/>
                  </a:lnTo>
                  <a:lnTo>
                    <a:pt x="120827" y="98806"/>
                  </a:lnTo>
                  <a:lnTo>
                    <a:pt x="78993" y="138811"/>
                  </a:lnTo>
                  <a:lnTo>
                    <a:pt x="77139" y="141605"/>
                  </a:lnTo>
                  <a:lnTo>
                    <a:pt x="74333" y="142494"/>
                  </a:lnTo>
                  <a:lnTo>
                    <a:pt x="107810" y="142494"/>
                  </a:lnTo>
                  <a:lnTo>
                    <a:pt x="110350" y="141605"/>
                  </a:lnTo>
                  <a:lnTo>
                    <a:pt x="195197" y="141605"/>
                  </a:lnTo>
                  <a:lnTo>
                    <a:pt x="245364" y="91312"/>
                  </a:lnTo>
                  <a:lnTo>
                    <a:pt x="245364" y="82042"/>
                  </a:lnTo>
                  <a:lnTo>
                    <a:pt x="167284" y="82042"/>
                  </a:lnTo>
                  <a:lnTo>
                    <a:pt x="166276" y="81025"/>
                  </a:lnTo>
                  <a:close/>
                </a:path>
                <a:path w="245744" h="347980">
                  <a:moveTo>
                    <a:pt x="87718" y="101600"/>
                  </a:moveTo>
                  <a:lnTo>
                    <a:pt x="54127" y="101600"/>
                  </a:lnTo>
                  <a:lnTo>
                    <a:pt x="56692" y="102488"/>
                  </a:lnTo>
                  <a:lnTo>
                    <a:pt x="58559" y="104394"/>
                  </a:lnTo>
                  <a:lnTo>
                    <a:pt x="71564" y="117348"/>
                  </a:lnTo>
                  <a:lnTo>
                    <a:pt x="87718" y="101600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244" y="2266188"/>
              <a:ext cx="181006" cy="18135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021105" y="2189987"/>
              <a:ext cx="262255" cy="342900"/>
            </a:xfrm>
            <a:custGeom>
              <a:avLst/>
              <a:gdLst/>
              <a:ahLst/>
              <a:cxnLst/>
              <a:rect l="l" t="t" r="r" b="b"/>
              <a:pathLst>
                <a:path w="262255" h="342900">
                  <a:moveTo>
                    <a:pt x="196570" y="342900"/>
                  </a:moveTo>
                  <a:lnTo>
                    <a:pt x="192201" y="336511"/>
                  </a:lnTo>
                  <a:lnTo>
                    <a:pt x="188976" y="329031"/>
                  </a:lnTo>
                  <a:lnTo>
                    <a:pt x="186982" y="320827"/>
                  </a:lnTo>
                  <a:lnTo>
                    <a:pt x="186309" y="312293"/>
                  </a:lnTo>
                  <a:lnTo>
                    <a:pt x="186309" y="301752"/>
                  </a:lnTo>
                  <a:lnTo>
                    <a:pt x="10261" y="301752"/>
                  </a:lnTo>
                  <a:lnTo>
                    <a:pt x="4648" y="301752"/>
                  </a:lnTo>
                  <a:lnTo>
                    <a:pt x="0" y="307467"/>
                  </a:lnTo>
                  <a:lnTo>
                    <a:pt x="0" y="322834"/>
                  </a:lnTo>
                  <a:lnTo>
                    <a:pt x="1625" y="330365"/>
                  </a:lnTo>
                  <a:lnTo>
                    <a:pt x="6057" y="336778"/>
                  </a:lnTo>
                  <a:lnTo>
                    <a:pt x="12573" y="341236"/>
                  </a:lnTo>
                  <a:lnTo>
                    <a:pt x="20497" y="342900"/>
                  </a:lnTo>
                  <a:lnTo>
                    <a:pt x="196570" y="342900"/>
                  </a:lnTo>
                  <a:close/>
                </a:path>
                <a:path w="262255" h="342900">
                  <a:moveTo>
                    <a:pt x="262102" y="56388"/>
                  </a:moveTo>
                  <a:lnTo>
                    <a:pt x="207264" y="0"/>
                  </a:lnTo>
                  <a:lnTo>
                    <a:pt x="207264" y="56388"/>
                  </a:lnTo>
                  <a:lnTo>
                    <a:pt x="262102" y="56388"/>
                  </a:lnTo>
                  <a:close/>
                </a:path>
              </a:pathLst>
            </a:custGeom>
            <a:solidFill>
              <a:srgbClr val="5F7C9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614297" y="2126107"/>
            <a:ext cx="20872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Calibri Light"/>
                <a:cs typeface="Calibri Light"/>
              </a:rPr>
              <a:t>Objetivo</a:t>
            </a:r>
            <a:r>
              <a:rPr sz="2400" spc="-80" dirty="0">
                <a:latin typeface="Calibri Light"/>
                <a:cs typeface="Calibri Light"/>
              </a:rPr>
              <a:t> </a:t>
            </a:r>
            <a:r>
              <a:rPr sz="2400" spc="-10" dirty="0">
                <a:latin typeface="Calibri Light"/>
                <a:cs typeface="Calibri Light"/>
              </a:rPr>
              <a:t>General</a:t>
            </a:r>
            <a:endParaRPr sz="2400" dirty="0">
              <a:latin typeface="Calibri Light"/>
              <a:cs typeface="Calibri Ligh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08554" y="4248080"/>
            <a:ext cx="733425" cy="733425"/>
            <a:chOff x="742187" y="4271771"/>
            <a:chExt cx="733425" cy="733425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21997" y="4463795"/>
              <a:ext cx="350542" cy="34899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48283" y="4277867"/>
              <a:ext cx="721360" cy="721360"/>
            </a:xfrm>
            <a:custGeom>
              <a:avLst/>
              <a:gdLst/>
              <a:ahLst/>
              <a:cxnLst/>
              <a:rect l="l" t="t" r="r" b="b"/>
              <a:pathLst>
                <a:path w="721360" h="721360">
                  <a:moveTo>
                    <a:pt x="0" y="360425"/>
                  </a:moveTo>
                  <a:lnTo>
                    <a:pt x="3290" y="311528"/>
                  </a:lnTo>
                  <a:lnTo>
                    <a:pt x="12874" y="264627"/>
                  </a:lnTo>
                  <a:lnTo>
                    <a:pt x="28323" y="220152"/>
                  </a:lnTo>
                  <a:lnTo>
                    <a:pt x="49208" y="178533"/>
                  </a:lnTo>
                  <a:lnTo>
                    <a:pt x="75098" y="140201"/>
                  </a:lnTo>
                  <a:lnTo>
                    <a:pt x="105565" y="105584"/>
                  </a:lnTo>
                  <a:lnTo>
                    <a:pt x="140179" y="75114"/>
                  </a:lnTo>
                  <a:lnTo>
                    <a:pt x="178511" y="49219"/>
                  </a:lnTo>
                  <a:lnTo>
                    <a:pt x="220131" y="28330"/>
                  </a:lnTo>
                  <a:lnTo>
                    <a:pt x="264609" y="12878"/>
                  </a:lnTo>
                  <a:lnTo>
                    <a:pt x="311517" y="3291"/>
                  </a:lnTo>
                  <a:lnTo>
                    <a:pt x="360425" y="0"/>
                  </a:lnTo>
                  <a:lnTo>
                    <a:pt x="409323" y="3291"/>
                  </a:lnTo>
                  <a:lnTo>
                    <a:pt x="456224" y="12878"/>
                  </a:lnTo>
                  <a:lnTo>
                    <a:pt x="500699" y="28330"/>
                  </a:lnTo>
                  <a:lnTo>
                    <a:pt x="542318" y="49219"/>
                  </a:lnTo>
                  <a:lnTo>
                    <a:pt x="580650" y="75114"/>
                  </a:lnTo>
                  <a:lnTo>
                    <a:pt x="615267" y="105584"/>
                  </a:lnTo>
                  <a:lnTo>
                    <a:pt x="645737" y="140201"/>
                  </a:lnTo>
                  <a:lnTo>
                    <a:pt x="671632" y="178533"/>
                  </a:lnTo>
                  <a:lnTo>
                    <a:pt x="692521" y="220152"/>
                  </a:lnTo>
                  <a:lnTo>
                    <a:pt x="707973" y="264627"/>
                  </a:lnTo>
                  <a:lnTo>
                    <a:pt x="717560" y="311528"/>
                  </a:lnTo>
                  <a:lnTo>
                    <a:pt x="720852" y="360425"/>
                  </a:lnTo>
                  <a:lnTo>
                    <a:pt x="717560" y="409323"/>
                  </a:lnTo>
                  <a:lnTo>
                    <a:pt x="707973" y="456224"/>
                  </a:lnTo>
                  <a:lnTo>
                    <a:pt x="692521" y="500699"/>
                  </a:lnTo>
                  <a:lnTo>
                    <a:pt x="671632" y="542318"/>
                  </a:lnTo>
                  <a:lnTo>
                    <a:pt x="645737" y="580650"/>
                  </a:lnTo>
                  <a:lnTo>
                    <a:pt x="615267" y="615267"/>
                  </a:lnTo>
                  <a:lnTo>
                    <a:pt x="580650" y="645737"/>
                  </a:lnTo>
                  <a:lnTo>
                    <a:pt x="542318" y="671632"/>
                  </a:lnTo>
                  <a:lnTo>
                    <a:pt x="500699" y="692521"/>
                  </a:lnTo>
                  <a:lnTo>
                    <a:pt x="456224" y="707973"/>
                  </a:lnTo>
                  <a:lnTo>
                    <a:pt x="409323" y="717560"/>
                  </a:lnTo>
                  <a:lnTo>
                    <a:pt x="360425" y="720851"/>
                  </a:lnTo>
                  <a:lnTo>
                    <a:pt x="311517" y="717560"/>
                  </a:lnTo>
                  <a:lnTo>
                    <a:pt x="264609" y="707973"/>
                  </a:lnTo>
                  <a:lnTo>
                    <a:pt x="220131" y="692521"/>
                  </a:lnTo>
                  <a:lnTo>
                    <a:pt x="178511" y="671632"/>
                  </a:lnTo>
                  <a:lnTo>
                    <a:pt x="140179" y="645737"/>
                  </a:lnTo>
                  <a:lnTo>
                    <a:pt x="105565" y="615267"/>
                  </a:lnTo>
                  <a:lnTo>
                    <a:pt x="75098" y="580650"/>
                  </a:lnTo>
                  <a:lnTo>
                    <a:pt x="49208" y="542318"/>
                  </a:lnTo>
                  <a:lnTo>
                    <a:pt x="28323" y="500699"/>
                  </a:lnTo>
                  <a:lnTo>
                    <a:pt x="12874" y="456224"/>
                  </a:lnTo>
                  <a:lnTo>
                    <a:pt x="3290" y="409323"/>
                  </a:lnTo>
                  <a:lnTo>
                    <a:pt x="0" y="360425"/>
                  </a:lnTo>
                  <a:close/>
                </a:path>
              </a:pathLst>
            </a:custGeom>
            <a:ln w="12192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2" name="object 12"/>
          <p:cNvSpPr/>
          <p:nvPr/>
        </p:nvSpPr>
        <p:spPr>
          <a:xfrm>
            <a:off x="3810761" y="1864614"/>
            <a:ext cx="203200" cy="1059180"/>
          </a:xfrm>
          <a:custGeom>
            <a:avLst/>
            <a:gdLst/>
            <a:ahLst/>
            <a:cxnLst/>
            <a:rect l="l" t="t" r="r" b="b"/>
            <a:pathLst>
              <a:path w="203200" h="1059180">
                <a:moveTo>
                  <a:pt x="202691" y="1059180"/>
                </a:moveTo>
                <a:lnTo>
                  <a:pt x="163228" y="1057844"/>
                </a:lnTo>
                <a:lnTo>
                  <a:pt x="131016" y="1054211"/>
                </a:lnTo>
                <a:lnTo>
                  <a:pt x="109305" y="1048839"/>
                </a:lnTo>
                <a:lnTo>
                  <a:pt x="101346" y="1042288"/>
                </a:lnTo>
                <a:lnTo>
                  <a:pt x="101346" y="546481"/>
                </a:lnTo>
                <a:lnTo>
                  <a:pt x="93386" y="539930"/>
                </a:lnTo>
                <a:lnTo>
                  <a:pt x="71675" y="534558"/>
                </a:lnTo>
                <a:lnTo>
                  <a:pt x="39463" y="530925"/>
                </a:lnTo>
                <a:lnTo>
                  <a:pt x="0" y="529589"/>
                </a:lnTo>
                <a:lnTo>
                  <a:pt x="39463" y="528254"/>
                </a:lnTo>
                <a:lnTo>
                  <a:pt x="71675" y="524621"/>
                </a:lnTo>
                <a:lnTo>
                  <a:pt x="93386" y="519249"/>
                </a:lnTo>
                <a:lnTo>
                  <a:pt x="101346" y="512699"/>
                </a:lnTo>
                <a:lnTo>
                  <a:pt x="101346" y="16890"/>
                </a:lnTo>
                <a:lnTo>
                  <a:pt x="109305" y="10340"/>
                </a:lnTo>
                <a:lnTo>
                  <a:pt x="131016" y="4968"/>
                </a:lnTo>
                <a:lnTo>
                  <a:pt x="163228" y="1335"/>
                </a:lnTo>
                <a:lnTo>
                  <a:pt x="202691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4122672" y="1992109"/>
            <a:ext cx="7840727" cy="843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Evaluar el efecto de la salinidad en el crecimiento saludable de juveniles de tilapia roja (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Oreochromis mossambicus x </a:t>
            </a:r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Oreochromis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i="1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niloticus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para evitar la incidencia de hongos.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77058" y="4440104"/>
            <a:ext cx="257873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Calibri Light"/>
                <a:cs typeface="Calibri Light"/>
              </a:rPr>
              <a:t>Objetivos</a:t>
            </a:r>
            <a:r>
              <a:rPr sz="2400" spc="-65" dirty="0">
                <a:latin typeface="Calibri Light"/>
                <a:cs typeface="Calibri Light"/>
              </a:rPr>
              <a:t> </a:t>
            </a:r>
            <a:r>
              <a:rPr sz="2400" spc="-5" dirty="0">
                <a:latin typeface="Calibri Light"/>
                <a:cs typeface="Calibri Light"/>
              </a:rPr>
              <a:t>Específicos</a:t>
            </a:r>
            <a:endParaRPr sz="2400" dirty="0">
              <a:latin typeface="Calibri Light"/>
              <a:cs typeface="Calibri Ligh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965670" y="3584672"/>
            <a:ext cx="96582" cy="2494454"/>
          </a:xfrm>
          <a:custGeom>
            <a:avLst/>
            <a:gdLst/>
            <a:ahLst/>
            <a:cxnLst/>
            <a:rect l="l" t="t" r="r" b="b"/>
            <a:pathLst>
              <a:path w="259079" h="2583179">
                <a:moveTo>
                  <a:pt x="259080" y="2583179"/>
                </a:moveTo>
                <a:lnTo>
                  <a:pt x="208674" y="2581483"/>
                </a:lnTo>
                <a:lnTo>
                  <a:pt x="167497" y="2576856"/>
                </a:lnTo>
                <a:lnTo>
                  <a:pt x="139725" y="2569994"/>
                </a:lnTo>
                <a:lnTo>
                  <a:pt x="129540" y="2561590"/>
                </a:lnTo>
                <a:lnTo>
                  <a:pt x="129540" y="1313179"/>
                </a:lnTo>
                <a:lnTo>
                  <a:pt x="119354" y="1304770"/>
                </a:lnTo>
                <a:lnTo>
                  <a:pt x="91582" y="1297908"/>
                </a:lnTo>
                <a:lnTo>
                  <a:pt x="50405" y="1293284"/>
                </a:lnTo>
                <a:lnTo>
                  <a:pt x="0" y="1291589"/>
                </a:lnTo>
                <a:lnTo>
                  <a:pt x="50405" y="1289895"/>
                </a:lnTo>
                <a:lnTo>
                  <a:pt x="91582" y="1285271"/>
                </a:lnTo>
                <a:lnTo>
                  <a:pt x="119354" y="1278409"/>
                </a:lnTo>
                <a:lnTo>
                  <a:pt x="129540" y="1269999"/>
                </a:lnTo>
                <a:lnTo>
                  <a:pt x="129540" y="21589"/>
                </a:lnTo>
                <a:lnTo>
                  <a:pt x="139725" y="13180"/>
                </a:lnTo>
                <a:lnTo>
                  <a:pt x="167497" y="6318"/>
                </a:lnTo>
                <a:lnTo>
                  <a:pt x="208674" y="1694"/>
                </a:lnTo>
                <a:lnTo>
                  <a:pt x="259080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19" name="object 19"/>
          <p:cNvGrpSpPr/>
          <p:nvPr/>
        </p:nvGrpSpPr>
        <p:grpSpPr>
          <a:xfrm>
            <a:off x="1283969" y="890016"/>
            <a:ext cx="1481455" cy="47625"/>
            <a:chOff x="1283969" y="890016"/>
            <a:chExt cx="1481455" cy="47625"/>
          </a:xfrm>
        </p:grpSpPr>
        <p:sp>
          <p:nvSpPr>
            <p:cNvPr id="20" name="object 20"/>
            <p:cNvSpPr/>
            <p:nvPr/>
          </p:nvSpPr>
          <p:spPr>
            <a:xfrm>
              <a:off x="2007869" y="913638"/>
              <a:ext cx="757555" cy="0"/>
            </a:xfrm>
            <a:custGeom>
              <a:avLst/>
              <a:gdLst/>
              <a:ahLst/>
              <a:cxnLst/>
              <a:rect l="l" t="t" r="r" b="b"/>
              <a:pathLst>
                <a:path w="757555">
                  <a:moveTo>
                    <a:pt x="0" y="0"/>
                  </a:moveTo>
                  <a:lnTo>
                    <a:pt x="757555" y="0"/>
                  </a:lnTo>
                </a:path>
              </a:pathLst>
            </a:custGeom>
            <a:ln w="47244">
              <a:solidFill>
                <a:srgbClr val="00873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1" name="object 21"/>
            <p:cNvSpPr/>
            <p:nvPr/>
          </p:nvSpPr>
          <p:spPr>
            <a:xfrm>
              <a:off x="1283969" y="913638"/>
              <a:ext cx="757555" cy="0"/>
            </a:xfrm>
            <a:custGeom>
              <a:avLst/>
              <a:gdLst/>
              <a:ahLst/>
              <a:cxnLst/>
              <a:rect l="l" t="t" r="r" b="b"/>
              <a:pathLst>
                <a:path w="757555">
                  <a:moveTo>
                    <a:pt x="0" y="0"/>
                  </a:moveTo>
                  <a:lnTo>
                    <a:pt x="757555" y="0"/>
                  </a:lnTo>
                </a:path>
              </a:pathLst>
            </a:custGeom>
            <a:ln w="47244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20B53CA-01C0-439A-907B-49B039ED8F83}"/>
              </a:ext>
            </a:extLst>
          </p:cNvPr>
          <p:cNvSpPr txBox="1"/>
          <p:nvPr/>
        </p:nvSpPr>
        <p:spPr>
          <a:xfrm>
            <a:off x="4172129" y="3523848"/>
            <a:ext cx="7233368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Analizar el efecto de la salinidad sobre los parámetros de producción de juveniles de tilapia roja (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Oreochromis mossambicus x </a:t>
            </a:r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Oreochromis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i="1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niloticus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Evaluar la incidencia de hongos en el cultivo juveniles de tilapia roja (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Oreochromis mossambicus x </a:t>
            </a:r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Oreochromis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i="1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niloticus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 diferentes salinidades.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Determinar los parámetros de calidad del agua: oxígeno, pH, temperatura, amonio, en el cultivo de juveniles de tilapia roja.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943855" y="3070860"/>
            <a:ext cx="1321435" cy="989330"/>
            <a:chOff x="4943855" y="3070860"/>
            <a:chExt cx="1321435" cy="989330"/>
          </a:xfrm>
        </p:grpSpPr>
        <p:sp>
          <p:nvSpPr>
            <p:cNvPr id="3" name="object 3"/>
            <p:cNvSpPr/>
            <p:nvPr/>
          </p:nvSpPr>
          <p:spPr>
            <a:xfrm>
              <a:off x="4943855" y="30708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D99A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5096255" y="3223260"/>
              <a:ext cx="1169035" cy="836930"/>
            </a:xfrm>
            <a:custGeom>
              <a:avLst/>
              <a:gdLst/>
              <a:ahLst/>
              <a:cxnLst/>
              <a:rect l="l" t="t" r="r" b="b"/>
              <a:pathLst>
                <a:path w="1169035" h="836929">
                  <a:moveTo>
                    <a:pt x="1168908" y="0"/>
                  </a:moveTo>
                  <a:lnTo>
                    <a:pt x="233807" y="0"/>
                  </a:lnTo>
                  <a:lnTo>
                    <a:pt x="0" y="836676"/>
                  </a:lnTo>
                  <a:lnTo>
                    <a:pt x="935101" y="836676"/>
                  </a:lnTo>
                  <a:lnTo>
                    <a:pt x="1168908" y="0"/>
                  </a:lnTo>
                  <a:close/>
                </a:path>
              </a:pathLst>
            </a:custGeom>
            <a:solidFill>
              <a:srgbClr val="00873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/>
          <p:nvPr/>
        </p:nvSpPr>
        <p:spPr>
          <a:xfrm>
            <a:off x="6922769" y="4440173"/>
            <a:ext cx="4411980" cy="0"/>
          </a:xfrm>
          <a:custGeom>
            <a:avLst/>
            <a:gdLst/>
            <a:ahLst/>
            <a:cxnLst/>
            <a:rect l="l" t="t" r="r" b="b"/>
            <a:pathLst>
              <a:path w="4411980">
                <a:moveTo>
                  <a:pt x="0" y="0"/>
                </a:moveTo>
                <a:lnTo>
                  <a:pt x="4411599" y="0"/>
                </a:lnTo>
              </a:path>
            </a:pathLst>
          </a:custGeom>
          <a:ln w="38100">
            <a:solidFill>
              <a:srgbClr val="D99A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6491478" y="2850260"/>
            <a:ext cx="4386580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4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r>
              <a:rPr sz="4800"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sz="4800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sz="4800" spc="-10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8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Investigación</a:t>
            </a:r>
            <a:endParaRPr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La producción de tilapia roja en el Centro Experimental cu… | Flickr">
            <a:extLst>
              <a:ext uri="{FF2B5EF4-FFF2-40B4-BE49-F238E27FC236}">
                <a16:creationId xmlns:a16="http://schemas.microsoft.com/office/drawing/2014/main" id="{ED9A54C2-8E0C-440B-8D28-9B9D699280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50"/>
          <a:stretch/>
        </p:blipFill>
        <p:spPr bwMode="auto">
          <a:xfrm>
            <a:off x="0" y="0"/>
            <a:ext cx="44119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57700" y="366030"/>
            <a:ext cx="327659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sz="4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z="40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sz="4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sz="4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sz="4000" b="1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sz="4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4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sz="4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sz="4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pic>
        <p:nvPicPr>
          <p:cNvPr id="9" name="object 9"/>
          <p:cNvPicPr/>
          <p:nvPr/>
        </p:nvPicPr>
        <p:blipFill rotWithShape="1">
          <a:blip r:embed="rId2" cstate="print"/>
          <a:srcRect l="10303" r="38679" b="17777"/>
          <a:stretch/>
        </p:blipFill>
        <p:spPr>
          <a:xfrm>
            <a:off x="762000" y="1981200"/>
            <a:ext cx="67056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0ABC261A-E29C-E116-6F28-FA1C261D1C14}"/>
              </a:ext>
            </a:extLst>
          </p:cNvPr>
          <p:cNvSpPr/>
          <p:nvPr/>
        </p:nvSpPr>
        <p:spPr>
          <a:xfrm>
            <a:off x="762000" y="2057400"/>
            <a:ext cx="3352800" cy="1143000"/>
          </a:xfrm>
          <a:prstGeom prst="rect">
            <a:avLst/>
          </a:prstGeom>
          <a:noFill/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BA3697E-146E-3855-C9C7-A2533FBF6616}"/>
              </a:ext>
            </a:extLst>
          </p:cNvPr>
          <p:cNvSpPr txBox="1"/>
          <p:nvPr/>
        </p:nvSpPr>
        <p:spPr>
          <a:xfrm>
            <a:off x="7704173" y="3429000"/>
            <a:ext cx="3657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investigación se llevó a cabo en el Campus Experimental "La María", propiedad de la Universidad Técnica Estatal de Quevedo</a:t>
            </a:r>
            <a:endParaRPr lang="es-EC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01540" y="71627"/>
            <a:ext cx="3030220" cy="536575"/>
            <a:chOff x="4701540" y="71627"/>
            <a:chExt cx="3030220" cy="536575"/>
          </a:xfrm>
        </p:grpSpPr>
        <p:sp>
          <p:nvSpPr>
            <p:cNvPr id="3" name="object 3"/>
            <p:cNvSpPr/>
            <p:nvPr/>
          </p:nvSpPr>
          <p:spPr>
            <a:xfrm>
              <a:off x="4707636" y="77723"/>
              <a:ext cx="3017520" cy="524510"/>
            </a:xfrm>
            <a:custGeom>
              <a:avLst/>
              <a:gdLst/>
              <a:ahLst/>
              <a:cxnLst/>
              <a:rect l="l" t="t" r="r" b="b"/>
              <a:pathLst>
                <a:path w="3017520" h="524510">
                  <a:moveTo>
                    <a:pt x="2930143" y="0"/>
                  </a:moveTo>
                  <a:lnTo>
                    <a:pt x="0" y="0"/>
                  </a:lnTo>
                  <a:lnTo>
                    <a:pt x="0" y="436879"/>
                  </a:lnTo>
                  <a:lnTo>
                    <a:pt x="87375" y="524255"/>
                  </a:lnTo>
                  <a:lnTo>
                    <a:pt x="3017519" y="524255"/>
                  </a:lnTo>
                  <a:lnTo>
                    <a:pt x="3017519" y="87375"/>
                  </a:lnTo>
                  <a:lnTo>
                    <a:pt x="2930143" y="0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4707636" y="77723"/>
              <a:ext cx="3017520" cy="524510"/>
            </a:xfrm>
            <a:custGeom>
              <a:avLst/>
              <a:gdLst/>
              <a:ahLst/>
              <a:cxnLst/>
              <a:rect l="l" t="t" r="r" b="b"/>
              <a:pathLst>
                <a:path w="3017520" h="524510">
                  <a:moveTo>
                    <a:pt x="0" y="0"/>
                  </a:moveTo>
                  <a:lnTo>
                    <a:pt x="2930143" y="0"/>
                  </a:lnTo>
                  <a:lnTo>
                    <a:pt x="3017519" y="87375"/>
                  </a:lnTo>
                  <a:lnTo>
                    <a:pt x="3017519" y="524255"/>
                  </a:lnTo>
                  <a:lnTo>
                    <a:pt x="87375" y="524255"/>
                  </a:lnTo>
                  <a:lnTo>
                    <a:pt x="0" y="436879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26203" y="148900"/>
            <a:ext cx="279895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eñ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z="2400" b="1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sz="20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872027" y="823441"/>
            <a:ext cx="10688737" cy="646331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implemento un diseño completamente al azar (DCA) compuesto por 3 tratamientos: tratamiento 1: 0 ppm (control / agua dulce), tratamiento 2: 15 ppm y el tratamiento 3: 30 ppm para los juveniles de tilapia roja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E3A9FB8-E4D1-4A4B-96AC-61E663AF4F1A}"/>
              </a:ext>
            </a:extLst>
          </p:cNvPr>
          <p:cNvSpPr/>
          <p:nvPr/>
        </p:nvSpPr>
        <p:spPr>
          <a:xfrm>
            <a:off x="2590800" y="1838254"/>
            <a:ext cx="8060472" cy="435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Tabla 1</a:t>
            </a:r>
          </a:p>
          <a:p>
            <a:pPr algn="just"/>
            <a:r>
              <a:rPr lang="es-ES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Esquema del ANDEVA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88FF74D-046A-43FB-96E0-844C79F97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424250"/>
            <a:ext cx="6224101" cy="912556"/>
          </a:xfrm>
          <a:prstGeom prst="rect">
            <a:avLst/>
          </a:prstGeom>
        </p:spPr>
      </p:pic>
      <p:pic>
        <p:nvPicPr>
          <p:cNvPr id="6" name="table">
            <a:extLst>
              <a:ext uri="{FF2B5EF4-FFF2-40B4-BE49-F238E27FC236}">
                <a16:creationId xmlns:a16="http://schemas.microsoft.com/office/drawing/2014/main" id="{4B1D8139-31EA-A07B-7717-5398EE9DF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27" y="4224993"/>
            <a:ext cx="6185266" cy="20996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F90A966-9411-4191-D15B-65F54E7D1FA4}"/>
              </a:ext>
            </a:extLst>
          </p:cNvPr>
          <p:cNvSpPr txBox="1"/>
          <p:nvPr/>
        </p:nvSpPr>
        <p:spPr>
          <a:xfrm>
            <a:off x="7725156" y="4813131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Tratamiento 1</a:t>
            </a:r>
            <a:r>
              <a:rPr lang="es-ES" dirty="0"/>
              <a:t> control/agua dulce</a:t>
            </a:r>
          </a:p>
          <a:p>
            <a:r>
              <a:rPr lang="es-ES" b="1" dirty="0"/>
              <a:t>Tratamiento 2</a:t>
            </a:r>
            <a:r>
              <a:rPr lang="es-ES" dirty="0"/>
              <a:t> salinidad a 15 ppm</a:t>
            </a:r>
          </a:p>
          <a:p>
            <a:r>
              <a:rPr lang="es-ES" b="1" dirty="0"/>
              <a:t>Tratamiento 3 </a:t>
            </a:r>
            <a:r>
              <a:rPr lang="es-ES" dirty="0"/>
              <a:t>salinidad a 30 ppm</a:t>
            </a:r>
            <a:endParaRPr lang="es-EC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16B06C4-886D-3DFB-A4B7-2F950EF4B3F9}"/>
              </a:ext>
            </a:extLst>
          </p:cNvPr>
          <p:cNvSpPr txBox="1"/>
          <p:nvPr/>
        </p:nvSpPr>
        <p:spPr>
          <a:xfrm>
            <a:off x="1041400" y="3462998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Tabla 2</a:t>
            </a: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Descripción de los tratamientos 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9A74F6-197D-34E4-014D-AAB7BDFA89C9}"/>
              </a:ext>
            </a:extLst>
          </p:cNvPr>
          <p:cNvSpPr txBox="1"/>
          <p:nvPr/>
        </p:nvSpPr>
        <p:spPr>
          <a:xfrm>
            <a:off x="2819400" y="2540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Manejo de investigación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CD27770-FEA3-A896-128F-A7BC67235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2" t="31871" r="47025" b="27447"/>
          <a:stretch/>
        </p:blipFill>
        <p:spPr bwMode="auto">
          <a:xfrm>
            <a:off x="170180" y="1419999"/>
            <a:ext cx="2636520" cy="1528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F3FB3E9-FD0D-8B0F-90BF-1A602FBDA3D0}"/>
              </a:ext>
            </a:extLst>
          </p:cNvPr>
          <p:cNvSpPr txBox="1"/>
          <p:nvPr/>
        </p:nvSpPr>
        <p:spPr>
          <a:xfrm>
            <a:off x="170180" y="1057070"/>
            <a:ext cx="2895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Adecuación y llenado de los recipientes.</a:t>
            </a:r>
            <a:endParaRPr lang="es-EC" sz="12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309CB34-C5A6-A185-CFDF-819473C85D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704" b="17037"/>
          <a:stretch/>
        </p:blipFill>
        <p:spPr>
          <a:xfrm>
            <a:off x="6346370" y="1267578"/>
            <a:ext cx="1524000" cy="192983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4E012FB-7FC6-1BB8-53AE-A54F7FAA08FD}"/>
              </a:ext>
            </a:extLst>
          </p:cNvPr>
          <p:cNvSpPr txBox="1"/>
          <p:nvPr/>
        </p:nvSpPr>
        <p:spPr>
          <a:xfrm>
            <a:off x="5971809" y="951801"/>
            <a:ext cx="2362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Selección de </a:t>
            </a:r>
            <a:r>
              <a:rPr lang="es-EC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juveniles de tilapia</a:t>
            </a:r>
            <a:endParaRPr lang="es-EC" sz="12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B01F0DF-96BD-B99F-C883-E8E08699F0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427"/>
          <a:stretch/>
        </p:blipFill>
        <p:spPr>
          <a:xfrm>
            <a:off x="9067800" y="1195569"/>
            <a:ext cx="3048000" cy="187726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2A5B5A5-188A-991A-7CF5-8511FA715619}"/>
              </a:ext>
            </a:extLst>
          </p:cNvPr>
          <p:cNvSpPr txBox="1"/>
          <p:nvPr/>
        </p:nvSpPr>
        <p:spPr>
          <a:xfrm>
            <a:off x="9410700" y="918570"/>
            <a:ext cx="2362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Biometría de los peces.</a:t>
            </a:r>
            <a:endParaRPr lang="es-EC" sz="12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2883E90-CD84-75E6-AE80-9C3A95EF72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396" t="4445" r="6202" b="16667"/>
          <a:stretch/>
        </p:blipFill>
        <p:spPr>
          <a:xfrm>
            <a:off x="3425923" y="1535591"/>
            <a:ext cx="2159354" cy="153724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0806333-349A-B09D-CD72-7A851EB47FDA}"/>
              </a:ext>
            </a:extLst>
          </p:cNvPr>
          <p:cNvSpPr txBox="1"/>
          <p:nvPr/>
        </p:nvSpPr>
        <p:spPr>
          <a:xfrm>
            <a:off x="3634915" y="1127899"/>
            <a:ext cx="16230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Peso y adición de sal .</a:t>
            </a:r>
            <a:endParaRPr lang="es-EC" sz="1200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5B70661-F1E6-8676-E505-073CF58813E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394" b="18686"/>
          <a:stretch/>
        </p:blipFill>
        <p:spPr>
          <a:xfrm>
            <a:off x="9827187" y="4453885"/>
            <a:ext cx="1396271" cy="200141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91D66E1-F8B3-13BC-9DA5-5EFBA6A254B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103" b="18686"/>
          <a:stretch/>
        </p:blipFill>
        <p:spPr>
          <a:xfrm>
            <a:off x="8181902" y="4484448"/>
            <a:ext cx="1495497" cy="1970847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D55ECFB7-5FAE-37DA-8E6C-E777FDF84D5D}"/>
              </a:ext>
            </a:extLst>
          </p:cNvPr>
          <p:cNvSpPr txBox="1"/>
          <p:nvPr/>
        </p:nvSpPr>
        <p:spPr>
          <a:xfrm>
            <a:off x="8156282" y="4092367"/>
            <a:ext cx="3341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Tomas de datos y control de parámetros del agua.</a:t>
            </a:r>
            <a:endParaRPr lang="es-EC" sz="1200"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C24E316-D00F-4CE7-1EE2-7D8B594E27D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50845" r="42832" b="18289"/>
          <a:stretch/>
        </p:blipFill>
        <p:spPr bwMode="auto">
          <a:xfrm>
            <a:off x="3736607" y="4691113"/>
            <a:ext cx="2825215" cy="16675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A78DF36-EB16-0020-D9B1-8BD46EFDAF28}"/>
              </a:ext>
            </a:extLst>
          </p:cNvPr>
          <p:cNvSpPr txBox="1"/>
          <p:nvPr/>
        </p:nvSpPr>
        <p:spPr>
          <a:xfrm>
            <a:off x="3487420" y="4092367"/>
            <a:ext cx="3323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Preparación de un medio de cultivo PDA (Agar de Dextrosa y Papa).</a:t>
            </a:r>
            <a:endParaRPr lang="es-EC" sz="1200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9E6140E6-A43C-C4E3-DF8C-DDB1DFD07A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11" y="4459953"/>
            <a:ext cx="2216973" cy="1925995"/>
          </a:xfrm>
          <a:prstGeom prst="rect">
            <a:avLst/>
          </a:prstGeom>
        </p:spPr>
      </p:pic>
      <p:sp>
        <p:nvSpPr>
          <p:cNvPr id="22" name="Nube 21">
            <a:extLst>
              <a:ext uri="{FF2B5EF4-FFF2-40B4-BE49-F238E27FC236}">
                <a16:creationId xmlns:a16="http://schemas.microsoft.com/office/drawing/2014/main" id="{59AFE6ED-EF12-C0E8-08A3-E5D160322DFD}"/>
              </a:ext>
            </a:extLst>
          </p:cNvPr>
          <p:cNvSpPr/>
          <p:nvPr/>
        </p:nvSpPr>
        <p:spPr>
          <a:xfrm>
            <a:off x="4389120" y="4592810"/>
            <a:ext cx="527417" cy="418082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CC02B57-EBDD-1DB9-7CFA-6D1F6A52D4B1}"/>
              </a:ext>
            </a:extLst>
          </p:cNvPr>
          <p:cNvSpPr txBox="1"/>
          <p:nvPr/>
        </p:nvSpPr>
        <p:spPr>
          <a:xfrm>
            <a:off x="292757" y="4102200"/>
            <a:ext cx="20414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Conteo de colonias obtenidas</a:t>
            </a:r>
            <a:endParaRPr lang="es-EC" sz="1200" dirty="0"/>
          </a:p>
        </p:txBody>
      </p:sp>
      <p:sp>
        <p:nvSpPr>
          <p:cNvPr id="25" name="Flecha: a la derecha 24">
            <a:extLst>
              <a:ext uri="{FF2B5EF4-FFF2-40B4-BE49-F238E27FC236}">
                <a16:creationId xmlns:a16="http://schemas.microsoft.com/office/drawing/2014/main" id="{135298DC-A62B-242E-D57A-CA1DB019F7B0}"/>
              </a:ext>
            </a:extLst>
          </p:cNvPr>
          <p:cNvSpPr/>
          <p:nvPr/>
        </p:nvSpPr>
        <p:spPr>
          <a:xfrm>
            <a:off x="2889795" y="2151216"/>
            <a:ext cx="515620" cy="27699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6" name="Flecha: a la derecha 25">
            <a:extLst>
              <a:ext uri="{FF2B5EF4-FFF2-40B4-BE49-F238E27FC236}">
                <a16:creationId xmlns:a16="http://schemas.microsoft.com/office/drawing/2014/main" id="{1E2BC36B-C4ED-1FC4-8CE6-95926B19A500}"/>
              </a:ext>
            </a:extLst>
          </p:cNvPr>
          <p:cNvSpPr/>
          <p:nvPr/>
        </p:nvSpPr>
        <p:spPr>
          <a:xfrm rot="10800000">
            <a:off x="6953340" y="5402543"/>
            <a:ext cx="837044" cy="38747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430FDF00-815F-58FB-8FF9-60FD6585881A}"/>
              </a:ext>
            </a:extLst>
          </p:cNvPr>
          <p:cNvSpPr/>
          <p:nvPr/>
        </p:nvSpPr>
        <p:spPr>
          <a:xfrm rot="5400000">
            <a:off x="9908107" y="3326504"/>
            <a:ext cx="531798" cy="383613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8" name="Flecha: a la derecha 27">
            <a:extLst>
              <a:ext uri="{FF2B5EF4-FFF2-40B4-BE49-F238E27FC236}">
                <a16:creationId xmlns:a16="http://schemas.microsoft.com/office/drawing/2014/main" id="{385D0DF9-FA99-73D8-1166-48F2A030208E}"/>
              </a:ext>
            </a:extLst>
          </p:cNvPr>
          <p:cNvSpPr/>
          <p:nvPr/>
        </p:nvSpPr>
        <p:spPr>
          <a:xfrm>
            <a:off x="8211275" y="2062768"/>
            <a:ext cx="515620" cy="27699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9" name="Flecha: a la derecha 28">
            <a:extLst>
              <a:ext uri="{FF2B5EF4-FFF2-40B4-BE49-F238E27FC236}">
                <a16:creationId xmlns:a16="http://schemas.microsoft.com/office/drawing/2014/main" id="{9C29D067-A0E1-1A0F-7F60-78F2A8249B7B}"/>
              </a:ext>
            </a:extLst>
          </p:cNvPr>
          <p:cNvSpPr/>
          <p:nvPr/>
        </p:nvSpPr>
        <p:spPr>
          <a:xfrm>
            <a:off x="5768155" y="2198753"/>
            <a:ext cx="515620" cy="27699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0" name="Flecha: a la derecha 29">
            <a:extLst>
              <a:ext uri="{FF2B5EF4-FFF2-40B4-BE49-F238E27FC236}">
                <a16:creationId xmlns:a16="http://schemas.microsoft.com/office/drawing/2014/main" id="{06C1FCFC-6212-B03A-D82E-49462056E761}"/>
              </a:ext>
            </a:extLst>
          </p:cNvPr>
          <p:cNvSpPr/>
          <p:nvPr/>
        </p:nvSpPr>
        <p:spPr>
          <a:xfrm rot="10800000">
            <a:off x="2471273" y="5413460"/>
            <a:ext cx="837044" cy="38747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85713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Diagrama 26">
            <a:extLst>
              <a:ext uri="{FF2B5EF4-FFF2-40B4-BE49-F238E27FC236}">
                <a16:creationId xmlns:a16="http://schemas.microsoft.com/office/drawing/2014/main" id="{D991C27F-E4F1-402D-AFFB-B56EE9A5B6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7046459"/>
              </p:ext>
            </p:extLst>
          </p:nvPr>
        </p:nvGraphicFramePr>
        <p:xfrm>
          <a:off x="1828800" y="533400"/>
          <a:ext cx="94488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1375</Words>
  <Application>Microsoft Office PowerPoint</Application>
  <PresentationFormat>Panorámica</PresentationFormat>
  <Paragraphs>160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2" baseType="lpstr">
      <vt:lpstr>Arial</vt:lpstr>
      <vt:lpstr>Bahnschrift</vt:lpstr>
      <vt:lpstr>Calibri</vt:lpstr>
      <vt:lpstr>Calibri Light</vt:lpstr>
      <vt:lpstr>Times New Roman</vt:lpstr>
      <vt:lpstr>Wingdings</vt:lpstr>
      <vt:lpstr>Office Theme</vt:lpstr>
      <vt:lpstr>Presentación de PowerPoint</vt:lpstr>
      <vt:lpstr>Introducción</vt:lpstr>
      <vt:lpstr>Presentación de PowerPoint</vt:lpstr>
      <vt:lpstr>Objetivos</vt:lpstr>
      <vt:lpstr>Presentación de PowerPoint</vt:lpstr>
      <vt:lpstr>Localización</vt:lpstr>
      <vt:lpstr>Diseño experimental</vt:lpstr>
      <vt:lpstr>Presentación de PowerPoint</vt:lpstr>
      <vt:lpstr>Presentación de PowerPoint</vt:lpstr>
      <vt:lpstr>Resultados y  Discusión</vt:lpstr>
      <vt:lpstr>Ganancia de peso (g)</vt:lpstr>
      <vt:lpstr>Peso medio (g)</vt:lpstr>
      <vt:lpstr>Crecimiento Absoluto (g/día)</vt:lpstr>
      <vt:lpstr>Crecimiento específico</vt:lpstr>
      <vt:lpstr>Consumo de alimento</vt:lpstr>
      <vt:lpstr>Conversión alimenticia</vt:lpstr>
      <vt:lpstr>Incidencia de hongos</vt:lpstr>
      <vt:lpstr>Parámetros del agua</vt:lpstr>
      <vt:lpstr>Conclusiones y  Recomendaciones</vt:lpstr>
      <vt:lpstr>Conclusiones</vt:lpstr>
      <vt:lpstr>Recomendaciones</vt:lpstr>
      <vt:lpstr>Presentación de PowerPoint</vt:lpstr>
      <vt:lpstr>Presentación de PowerPoint</vt:lpstr>
      <vt:lpstr>Presentación de PowerPoint</vt:lpstr>
      <vt:lpstr>Gracias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Margoth  Aguirre Pérez</dc:creator>
  <cp:lastModifiedBy>JAVIER ALEXANDER DELGADO REVELO</cp:lastModifiedBy>
  <cp:revision>95</cp:revision>
  <dcterms:created xsi:type="dcterms:W3CDTF">2023-09-18T00:31:17Z</dcterms:created>
  <dcterms:modified xsi:type="dcterms:W3CDTF">2023-11-23T01:57:39Z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2023-09-18T00:00:00Z</vt:filetime>
  </property>
</Properties>
</file>