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708" r:id="rId1"/>
    <p:sldMasterId id="2147483721" r:id="rId2"/>
  </p:sldMasterIdLst>
  <p:handoutMasterIdLst>
    <p:handoutMasterId r:id="rId25"/>
  </p:handoutMasterIdLst>
  <p:sldIdLst>
    <p:sldId id="256" r:id="rId3"/>
    <p:sldId id="257" r:id="rId4"/>
    <p:sldId id="258" r:id="rId5"/>
    <p:sldId id="259" r:id="rId6"/>
    <p:sldId id="260" r:id="rId7"/>
    <p:sldId id="262" r:id="rId8"/>
    <p:sldId id="277" r:id="rId9"/>
    <p:sldId id="261" r:id="rId10"/>
    <p:sldId id="263" r:id="rId11"/>
    <p:sldId id="264" r:id="rId12"/>
    <p:sldId id="267" r:id="rId13"/>
    <p:sldId id="268" r:id="rId14"/>
    <p:sldId id="269" r:id="rId15"/>
    <p:sldId id="265" r:id="rId16"/>
    <p:sldId id="270" r:id="rId17"/>
    <p:sldId id="271" r:id="rId18"/>
    <p:sldId id="272" r:id="rId19"/>
    <p:sldId id="266" r:id="rId20"/>
    <p:sldId id="273" r:id="rId21"/>
    <p:sldId id="274" r:id="rId22"/>
    <p:sldId id="275" r:id="rId23"/>
    <p:sldId id="276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0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0CF05950-57B9-4659-9B85-DC92FA042F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F5C03D8-266A-4004-949A-DCBB5696F1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95437-E063-4E39-9E74-D3CA98D7D05C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BFBC927-6D4B-43C6-BC39-6F075D45F1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65D7DFC-EF19-4683-B28A-C5B27FE5760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36BBD9-0C2C-4C4B-BC65-88671144F601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36727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904-BC5E-4DC2-9150-9E3269D5BB9B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02114-BC78-43C3-8045-04E422BE5D7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99744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904-BC5E-4DC2-9150-9E3269D5BB9B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02114-BC78-43C3-8045-04E422BE5D7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98176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904-BC5E-4DC2-9150-9E3269D5BB9B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02114-BC78-43C3-8045-04E422BE5D7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407558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EFCD90-599A-490D-B6DC-57DFC105B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74D1590-802D-434F-8F8F-A4EE99F24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904-BC5E-4DC2-9150-9E3269D5BB9B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D404437-F989-4D1C-A6DC-6742A5D99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39B5591-3D7C-43A2-AFB6-9A2889E0D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02114-BC78-43C3-8045-04E422BE5D7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3738156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90D89F-561A-4201-939E-0C85EA8051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E9EE8AE-C2B0-427E-9BF3-F6413E7180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A27E3C-337F-4773-A3F1-CC38FC0A8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6E86-93D9-4715-9A1E-6B27EECCAC9D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A757A6-C630-4DEF-B176-29B3E6E57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004C0B-968A-47D5-89F4-3EFD311F1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3B31-F857-4F3A-9122-6FB4B44D774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331988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8EF625-726A-48ED-AC01-E35AE50BF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E5E4CE6-31F4-4C2B-84E5-C09CF2C4D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1A59EFF-AA12-4B2E-A453-A52361FCB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6E86-93D9-4715-9A1E-6B27EECCAC9D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F68915-9286-40B9-B2E2-5D78DE62D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19094A-8E1B-4418-AE40-3F9C983F4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3B31-F857-4F3A-9122-6FB4B44D774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94989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6E9AE4-CA4B-49E7-9CC3-3254B2166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5962E5-BC6F-43BC-A666-5F00622B8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D37115-EB4B-4637-BE85-C45E81258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6E86-93D9-4715-9A1E-6B27EECCAC9D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B10ADBF-BFC2-46A8-BA94-C83DCADAD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1376D57-CDFA-4EBC-846C-0492D16C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3B31-F857-4F3A-9122-6FB4B44D774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350135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DC4AAE-0260-4EB7-8C20-E4755B947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BD9119-78C4-4C1D-9976-36956B1588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5C61627-DDAC-479E-91CB-435171AB4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3476C38-E26B-4141-8A7E-D65598374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6E86-93D9-4715-9A1E-6B27EECCAC9D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DA97850-6531-45A1-B93B-C26427AF6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13B3D6B-4D07-46CC-9E4D-EB6BE9BE4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3B31-F857-4F3A-9122-6FB4B44D774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1005063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4ADCBA-403A-4F36-8A48-1000ADF9F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B56A79E-0828-466E-B4B8-B8C2B9554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1706511-8581-45FD-8E20-08865C8840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67FB76E-5CCA-4D6F-8A6B-D37DD48B33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82C0C3C-573C-4AF1-8DF7-FB45262AF0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6212283-ED76-4F21-9064-202E8D797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6E86-93D9-4715-9A1E-6B27EECCAC9D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D3C2A33-5433-46F5-8A19-AF4274047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989FD2A-88CB-4C9C-B59C-FC72DDC3C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3B31-F857-4F3A-9122-6FB4B44D774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610919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6302BB-D3DF-4E22-ADC4-618A3B678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B7538B5-D819-4542-9975-6A7E7F737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6E86-93D9-4715-9A1E-6B27EECCAC9D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5CA8C78-9DB4-4A04-880D-7D0C0B46E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57665BC-8DE6-4D55-B357-C06898F7D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3B31-F857-4F3A-9122-6FB4B44D774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694705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9B5DA90-798B-4044-8FD3-AADFF3362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6E86-93D9-4715-9A1E-6B27EECCAC9D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A27E8E9-99BF-4C61-926D-7D4A95269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A5BB3F3-FE99-4CBC-9E13-AC6759E7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3B31-F857-4F3A-9122-6FB4B44D774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63003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904-BC5E-4DC2-9150-9E3269D5BB9B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02114-BC78-43C3-8045-04E422BE5D7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1488852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FE3A24-A5A7-4EF1-B3D0-5B5392B3D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DD73796-51CE-4E00-AB62-0DDEA8C0D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C67BBF0-F299-4AC1-BE02-F6DE2714D1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A77F4E-046D-468A-A88E-5F64942B3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6E86-93D9-4715-9A1E-6B27EECCAC9D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87EB74C-D9C8-4683-815D-6335DAFAC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782D867-0C6B-4C6F-93EB-181B02E3D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3B31-F857-4F3A-9122-6FB4B44D774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422556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C17666-9A73-458C-A58F-FD86B2924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8FC82EC-CE76-4A41-A736-6FBB465D4E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D711BB5-1057-4BD2-BD2B-624590340B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5FFD863-CF58-45F6-8F82-451F4F23F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6E86-93D9-4715-9A1E-6B27EECCAC9D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2287FCB-71E5-48D2-BF23-C84D7303B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84DDF19-A82A-4EC1-AEA2-20F8307C0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3B31-F857-4F3A-9122-6FB4B44D774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062170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B41DD6-F5C5-4DA2-87F5-E88AC71C2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E394B10-4B50-4969-83E1-62A5EB84C6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5F364F5-14BC-4B39-AAAD-77FFDF0CF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6E86-93D9-4715-9A1E-6B27EECCAC9D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DC915C-AB9A-425F-BC88-DE1BE1BD6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A8F9A1-3FFB-4464-8A15-1D7E5A1BC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3B31-F857-4F3A-9122-6FB4B44D774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59340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DA0BD33-337C-400C-9F31-2CD5BEC50F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ADB7D8D-50E9-4A4B-8D93-AACEAF1BF1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C3CD9A0-4220-4599-A16E-EA707592D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66E86-93D9-4715-9A1E-6B27EECCAC9D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8656DC-94D7-43B2-95E1-A0FDA1FF8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CBDE274-29E3-4DE2-A9E4-EC0CF9D79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43B31-F857-4F3A-9122-6FB4B44D774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87937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904-BC5E-4DC2-9150-9E3269D5BB9B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02114-BC78-43C3-8045-04E422BE5D7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39064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904-BC5E-4DC2-9150-9E3269D5BB9B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02114-BC78-43C3-8045-04E422BE5D7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8303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904-BC5E-4DC2-9150-9E3269D5BB9B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02114-BC78-43C3-8045-04E422BE5D7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45634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904-BC5E-4DC2-9150-9E3269D5BB9B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02114-BC78-43C3-8045-04E422BE5D7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40013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904-BC5E-4DC2-9150-9E3269D5BB9B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02114-BC78-43C3-8045-04E422BE5D7B}" type="slidenum">
              <a:rPr lang="es-EC" smtClean="0"/>
              <a:t>‹Nº›</a:t>
            </a:fld>
            <a:endParaRPr lang="es-EC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B5ED95E-AAFD-4AEF-804C-7B51CBA8CB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6" y="-87588"/>
            <a:ext cx="12190588" cy="6945587"/>
          </a:xfrm>
          <a:prstGeom prst="rect">
            <a:avLst/>
          </a:prstGeom>
        </p:spPr>
      </p:pic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26DEA04E-E1A4-0B2A-923E-A907FD2366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08" y="-87588"/>
            <a:ext cx="786943" cy="78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956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904-BC5E-4DC2-9150-9E3269D5BB9B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02114-BC78-43C3-8045-04E422BE5D7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62474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C904-BC5E-4DC2-9150-9E3269D5BB9B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02114-BC78-43C3-8045-04E422BE5D7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407598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0C904-BC5E-4DC2-9150-9E3269D5BB9B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02114-BC78-43C3-8045-04E422BE5D7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08774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6980521-1DCE-41A7-9526-13214C7B8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A467E1A-BAA6-4C59-83A5-6F5E54612B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70E5DE7-9399-430A-9FF6-1324C9230E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66E86-93D9-4715-9A1E-6B27EECCAC9D}" type="datetimeFigureOut">
              <a:rPr lang="es-EC" smtClean="0"/>
              <a:t>26/11/2024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B567E2-CD9F-4818-99B7-53D2FA3567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C66647-33CC-4F6A-BD56-010095EA4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43B31-F857-4F3A-9122-6FB4B44D774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590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tm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56AA2408-11E5-F8BC-C91B-E652AC71D9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79" y="552040"/>
            <a:ext cx="10098275" cy="5753492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308ECC0-689A-AE2D-A021-380D01F5A581}"/>
              </a:ext>
            </a:extLst>
          </p:cNvPr>
          <p:cNvSpPr txBox="1"/>
          <p:nvPr/>
        </p:nvSpPr>
        <p:spPr>
          <a:xfrm>
            <a:off x="2014788" y="4410932"/>
            <a:ext cx="788245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FACULTAD DE CIENCIAS AGRARIAS Y FORESTALES</a:t>
            </a:r>
            <a:endParaRPr lang="es-EC" sz="2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C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BF77FC8-1A6B-3832-3984-65792770510A}"/>
              </a:ext>
            </a:extLst>
          </p:cNvPr>
          <p:cNvSpPr txBox="1"/>
          <p:nvPr/>
        </p:nvSpPr>
        <p:spPr>
          <a:xfrm>
            <a:off x="2722061" y="4997921"/>
            <a:ext cx="6467912" cy="95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2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CARRERA DE AGRONOMIA</a:t>
            </a:r>
            <a:endParaRPr lang="es-EC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C" sz="2400" dirty="0"/>
          </a:p>
        </p:txBody>
      </p:sp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386AB25B-7659-F63D-620D-C79A43052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521" y="1296515"/>
            <a:ext cx="3291847" cy="329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100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D34B8DF1-244F-4530-9D64-1B8E4B5A6B60}"/>
              </a:ext>
            </a:extLst>
          </p:cNvPr>
          <p:cNvSpPr txBox="1"/>
          <p:nvPr/>
        </p:nvSpPr>
        <p:spPr>
          <a:xfrm>
            <a:off x="5404651" y="201512"/>
            <a:ext cx="13826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Resultados</a:t>
            </a:r>
            <a:endParaRPr lang="es-EC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AAF6CA6-0D49-4F94-823D-A36FAA462850}"/>
              </a:ext>
            </a:extLst>
          </p:cNvPr>
          <p:cNvSpPr txBox="1"/>
          <p:nvPr/>
        </p:nvSpPr>
        <p:spPr>
          <a:xfrm>
            <a:off x="733424" y="666127"/>
            <a:ext cx="609452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EC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Efecto de la dosis comercial en la mortalidad de larvas </a:t>
            </a:r>
            <a:endParaRPr lang="es-EC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1749E1F-253F-491C-8CBC-40A4932E4E3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4" y="1616206"/>
            <a:ext cx="6555650" cy="41575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D062DEC4-98C4-4B7C-ACD8-2D4022833E75}"/>
              </a:ext>
            </a:extLst>
          </p:cNvPr>
          <p:cNvSpPr txBox="1"/>
          <p:nvPr/>
        </p:nvSpPr>
        <p:spPr>
          <a:xfrm>
            <a:off x="733424" y="1129524"/>
            <a:ext cx="54070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Mortalidad de larvas de </a:t>
            </a:r>
            <a:r>
              <a:rPr lang="es-ES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Spodoptera frugiperda </a:t>
            </a:r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por dosis comercial de Flubendiamida en condiciones de laboratorio.</a:t>
            </a:r>
            <a:endParaRPr lang="es-EC" sz="14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358F35D-2D86-44A9-AE18-A835E68F88E9}"/>
              </a:ext>
            </a:extLst>
          </p:cNvPr>
          <p:cNvSpPr txBox="1"/>
          <p:nvPr/>
        </p:nvSpPr>
        <p:spPr>
          <a:xfrm>
            <a:off x="8020594" y="3074596"/>
            <a:ext cx="370985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Alta mortalidad (&gt;94%) en la mayoría de las poblaciones, excepto Balzar (80.46%). Esto indica una eficacia general robusta, pero con posibles inicios de resistencia en Balzar debido al uso repetido de la molécula.</a:t>
            </a:r>
            <a:endParaRPr lang="es-EC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2030DBF-F777-4C98-994D-2A202D01C8E4}"/>
              </a:ext>
            </a:extLst>
          </p:cNvPr>
          <p:cNvSpPr txBox="1"/>
          <p:nvPr/>
        </p:nvSpPr>
        <p:spPr>
          <a:xfrm>
            <a:off x="656514" y="5737185"/>
            <a:ext cx="6130834" cy="616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Barras (± </a:t>
            </a:r>
            <a:r>
              <a:rPr lang="es-EC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</a:t>
            </a: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con letras iguales no son significativamente diferentes (Tukey p &gt; 0,05) </a:t>
            </a:r>
            <a:r>
              <a:rPr lang="es-EC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</a:t>
            </a: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desviación estándar</a:t>
            </a:r>
            <a:endParaRPr lang="es-EC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096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B52CB3F3-7A05-423F-9B10-EA5693A4278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1349919"/>
            <a:ext cx="6214369" cy="45150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5DDC4254-CD5B-4CF4-BD99-B5BC91C9B8CE}"/>
              </a:ext>
            </a:extLst>
          </p:cNvPr>
          <p:cNvSpPr txBox="1"/>
          <p:nvPr/>
        </p:nvSpPr>
        <p:spPr>
          <a:xfrm>
            <a:off x="676275" y="826699"/>
            <a:ext cx="567964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Mortalidad de larvas de </a:t>
            </a:r>
            <a:r>
              <a:rPr lang="es-ES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Spodoptera frugiperda </a:t>
            </a:r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por dosis comercial de </a:t>
            </a:r>
            <a:r>
              <a:rPr lang="es-E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Espinetoram</a:t>
            </a:r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en condiciones de laboratorio.</a:t>
            </a:r>
            <a:endParaRPr lang="es-EC" sz="14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F2E5737-C253-42D3-A1B5-2C8F13804E74}"/>
              </a:ext>
            </a:extLst>
          </p:cNvPr>
          <p:cNvSpPr txBox="1"/>
          <p:nvPr/>
        </p:nvSpPr>
        <p:spPr>
          <a:xfrm>
            <a:off x="7445829" y="3074853"/>
            <a:ext cx="39624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Mortalidad uniforme y alta (&gt;97%) en todas las poblaciones. Los resultados sugieren que la resistencia aún no se ha desarrollado, consolidando su eficacia como insecticida en campo.</a:t>
            </a:r>
            <a:endParaRPr lang="es-EC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5BE624E-C04F-4A0C-B561-1BB22727E49E}"/>
              </a:ext>
            </a:extLst>
          </p:cNvPr>
          <p:cNvSpPr txBox="1"/>
          <p:nvPr/>
        </p:nvSpPr>
        <p:spPr>
          <a:xfrm>
            <a:off x="656514" y="5737185"/>
            <a:ext cx="6130834" cy="616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Barras (± </a:t>
            </a:r>
            <a:r>
              <a:rPr lang="es-EC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</a:t>
            </a: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con letras iguales no son significativamente diferentes (Tukey p &gt; 0,05) </a:t>
            </a:r>
            <a:r>
              <a:rPr lang="es-EC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</a:t>
            </a: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desviación estándar</a:t>
            </a:r>
            <a:endParaRPr lang="es-EC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956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DDC71368-BE1B-4E43-8659-EF9FE01A24D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25" y="1319835"/>
            <a:ext cx="6152729" cy="454830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DE973BF-4CB0-4EF5-B6BC-49B56409EB0D}"/>
              </a:ext>
            </a:extLst>
          </p:cNvPr>
          <p:cNvSpPr txBox="1"/>
          <p:nvPr/>
        </p:nvSpPr>
        <p:spPr>
          <a:xfrm>
            <a:off x="624725" y="728250"/>
            <a:ext cx="52205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Mortalidad de larvas de </a:t>
            </a:r>
            <a:r>
              <a:rPr lang="es-ES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Spodoptera frugiperda </a:t>
            </a:r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por dosis comercial de </a:t>
            </a:r>
            <a:r>
              <a:rPr lang="es-E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Lufenuron</a:t>
            </a:r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en condiciones de laboratorio.</a:t>
            </a:r>
            <a:endParaRPr lang="es-EC" sz="14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D0374C6-C9FD-403A-A1EF-12D390C16A27}"/>
              </a:ext>
            </a:extLst>
          </p:cNvPr>
          <p:cNvSpPr txBox="1"/>
          <p:nvPr/>
        </p:nvSpPr>
        <p:spPr>
          <a:xfrm>
            <a:off x="7550332" y="2951946"/>
            <a:ext cx="372945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Mortalidad alta y homogénea (&gt;93%) en todas las poblaciones, lo que evidencia una eficacia estable sin señales claras de resistencia significativa.</a:t>
            </a:r>
            <a:endParaRPr lang="es-EC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2EF7732-29AF-44A7-BEC9-FC75E59DE159}"/>
              </a:ext>
            </a:extLst>
          </p:cNvPr>
          <p:cNvSpPr txBox="1"/>
          <p:nvPr/>
        </p:nvSpPr>
        <p:spPr>
          <a:xfrm>
            <a:off x="656514" y="5737185"/>
            <a:ext cx="6130834" cy="616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Barras (± </a:t>
            </a:r>
            <a:r>
              <a:rPr lang="es-EC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</a:t>
            </a: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con letras iguales no son significativamente diferentes (Tukey p &gt; 0,05) </a:t>
            </a:r>
            <a:r>
              <a:rPr lang="es-EC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</a:t>
            </a: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desviación estándar</a:t>
            </a:r>
            <a:endParaRPr lang="es-EC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087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D57C99D2-9DB5-437F-BCA8-04BA7CDFDD2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30" y="1304271"/>
            <a:ext cx="6568148" cy="456530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59837070-F539-43C6-BC03-64B4EB9DE6BB}"/>
              </a:ext>
            </a:extLst>
          </p:cNvPr>
          <p:cNvSpPr txBox="1"/>
          <p:nvPr/>
        </p:nvSpPr>
        <p:spPr>
          <a:xfrm>
            <a:off x="712218" y="781051"/>
            <a:ext cx="63267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Mortalidad de larvas de </a:t>
            </a:r>
            <a:r>
              <a:rPr lang="es-ES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Spodoptera frugiperda </a:t>
            </a:r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por dosis comercial de Benzoato de emamectina en condiciones de laboratorio.</a:t>
            </a:r>
            <a:endParaRPr lang="es-EC" sz="14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C8321D2-28A1-4330-A9DE-619A1A488225}"/>
              </a:ext>
            </a:extLst>
          </p:cNvPr>
          <p:cNvSpPr txBox="1"/>
          <p:nvPr/>
        </p:nvSpPr>
        <p:spPr>
          <a:xfrm>
            <a:off x="7855131" y="2844224"/>
            <a:ext cx="3918857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Amplia variación entre poblaciones, desde 7.11% (Balzar) hasta 60.92% (Tosagua), mostrando resistencia avanzada en varias zonas, particularmente en Balzar, posiblemente por un uso intensivo.</a:t>
            </a:r>
            <a:endParaRPr lang="es-EC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F69994F-8F70-475E-9801-FA7B558A9A9A}"/>
              </a:ext>
            </a:extLst>
          </p:cNvPr>
          <p:cNvSpPr txBox="1"/>
          <p:nvPr/>
        </p:nvSpPr>
        <p:spPr>
          <a:xfrm>
            <a:off x="782830" y="5768563"/>
            <a:ext cx="6130834" cy="616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Barras (± </a:t>
            </a:r>
            <a:r>
              <a:rPr lang="es-EC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</a:t>
            </a: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con letras iguales no son significativamente diferentes (Tukey p &gt; 0,05) </a:t>
            </a:r>
            <a:r>
              <a:rPr lang="es-EC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</a:t>
            </a: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desviación estándar</a:t>
            </a:r>
            <a:endParaRPr lang="es-EC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098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D34B8DF1-244F-4530-9D64-1B8E4B5A6B60}"/>
              </a:ext>
            </a:extLst>
          </p:cNvPr>
          <p:cNvSpPr txBox="1"/>
          <p:nvPr/>
        </p:nvSpPr>
        <p:spPr>
          <a:xfrm>
            <a:off x="5404651" y="201512"/>
            <a:ext cx="13826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Resultados</a:t>
            </a:r>
            <a:endParaRPr lang="es-EC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AAF6CA6-0D49-4F94-823D-A36FAA462850}"/>
              </a:ext>
            </a:extLst>
          </p:cNvPr>
          <p:cNvSpPr txBox="1"/>
          <p:nvPr/>
        </p:nvSpPr>
        <p:spPr>
          <a:xfrm>
            <a:off x="558708" y="799968"/>
            <a:ext cx="609452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EC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Efecto de la dosis comercial en la mortalidad de larvas </a:t>
            </a:r>
            <a:endParaRPr lang="es-EC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D6AC4FE-E832-4FDB-ABC3-D4F17F4FC29F}"/>
              </a:ext>
            </a:extLst>
          </p:cNvPr>
          <p:cNvSpPr txBox="1"/>
          <p:nvPr/>
        </p:nvSpPr>
        <p:spPr>
          <a:xfrm>
            <a:off x="558708" y="1263365"/>
            <a:ext cx="59849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Mortalidad de larvas de </a:t>
            </a:r>
            <a:r>
              <a:rPr lang="es-ES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Spodoptera frugiperda </a:t>
            </a:r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por concentración diagnostico de Flubendiamida en condiciones de laboratorio.</a:t>
            </a:r>
            <a:endParaRPr lang="es-EC" sz="140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070C890B-CB39-47DA-9DE9-AA5D5F9962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11" y="1786585"/>
            <a:ext cx="6148637" cy="412653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A53D7ED2-59C2-4E99-ACFE-2C378A19EEB0}"/>
              </a:ext>
            </a:extLst>
          </p:cNvPr>
          <p:cNvSpPr txBox="1"/>
          <p:nvPr/>
        </p:nvSpPr>
        <p:spPr>
          <a:xfrm>
            <a:off x="656514" y="5737185"/>
            <a:ext cx="6130834" cy="616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Barras (± </a:t>
            </a:r>
            <a:r>
              <a:rPr lang="es-EC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</a:t>
            </a: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con letras iguales no son significativamente diferentes (Tukey p &gt; 0,05) </a:t>
            </a:r>
            <a:r>
              <a:rPr lang="es-EC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</a:t>
            </a: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desviación estándar</a:t>
            </a:r>
            <a:endParaRPr lang="es-EC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48E1C94-7674-4813-B24A-0CBCDF293EFA}"/>
              </a:ext>
            </a:extLst>
          </p:cNvPr>
          <p:cNvSpPr txBox="1"/>
          <p:nvPr/>
        </p:nvSpPr>
        <p:spPr>
          <a:xfrm>
            <a:off x="7402286" y="2949369"/>
            <a:ext cx="405819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Mortalidad &gt;96% excepto en Mocache (85.06%). Según Ribeiro, la concentración diagnóstica (180 µg/</a:t>
            </a:r>
            <a:r>
              <a:rPr lang="es-E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mL</a:t>
            </a:r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identifica correctamente poblaciones susceptibles, pero los datos sugieren resistencia incipiente en Mocache.</a:t>
            </a:r>
            <a:endParaRPr lang="es-EC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64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C51BF40-05B8-4F87-B791-9ACDBB72D7C7}"/>
              </a:ext>
            </a:extLst>
          </p:cNvPr>
          <p:cNvSpPr txBox="1"/>
          <p:nvPr/>
        </p:nvSpPr>
        <p:spPr>
          <a:xfrm>
            <a:off x="598656" y="756879"/>
            <a:ext cx="60593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Mortalidad de larvas de </a:t>
            </a:r>
            <a:r>
              <a:rPr lang="es-ES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Spodoptera frugiperda </a:t>
            </a:r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por concentración diagnostico de </a:t>
            </a:r>
            <a:r>
              <a:rPr lang="es-E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Espinetoram</a:t>
            </a:r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en condiciones de laboratorio.</a:t>
            </a:r>
            <a:endParaRPr lang="es-EC" sz="14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280708E-4C31-472A-8C81-63168BD13BA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56" y="1314803"/>
            <a:ext cx="7056178" cy="445375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A100327-E141-4379-84CC-40C2BA0034E9}"/>
              </a:ext>
            </a:extLst>
          </p:cNvPr>
          <p:cNvSpPr txBox="1"/>
          <p:nvPr/>
        </p:nvSpPr>
        <p:spPr>
          <a:xfrm>
            <a:off x="7733211" y="2951946"/>
            <a:ext cx="412786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Mortalidad &gt;97% en todas las poblaciones. Coincide con Lira (5.6 µg/</a:t>
            </a:r>
            <a:r>
              <a:rPr lang="es-E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mL</a:t>
            </a:r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destacando que la molécula mantiene alta efectividad y es adecuada para monitoreo y manejo preventivo.</a:t>
            </a:r>
            <a:endParaRPr lang="es-EC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32BDC2B-4C79-473A-9DDD-73D3463DAC9D}"/>
              </a:ext>
            </a:extLst>
          </p:cNvPr>
          <p:cNvSpPr txBox="1"/>
          <p:nvPr/>
        </p:nvSpPr>
        <p:spPr>
          <a:xfrm>
            <a:off x="782830" y="5768563"/>
            <a:ext cx="6130834" cy="616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Barras (± </a:t>
            </a:r>
            <a:r>
              <a:rPr lang="es-EC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</a:t>
            </a: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con letras iguales no son significativamente diferentes (Tukey p &gt; 0,05) </a:t>
            </a:r>
            <a:r>
              <a:rPr lang="es-EC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</a:t>
            </a: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desviación estándar</a:t>
            </a:r>
            <a:endParaRPr lang="es-EC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7034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ADD655C8-5422-4257-A5E1-B8E78A7FE9C7}"/>
              </a:ext>
            </a:extLst>
          </p:cNvPr>
          <p:cNvSpPr txBox="1"/>
          <p:nvPr/>
        </p:nvSpPr>
        <p:spPr>
          <a:xfrm>
            <a:off x="656167" y="738749"/>
            <a:ext cx="58334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Mortalidad de larvas de </a:t>
            </a:r>
            <a:r>
              <a:rPr lang="es-ES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Spodoptera frugiperda </a:t>
            </a:r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concentración diagnostico de </a:t>
            </a:r>
            <a:r>
              <a:rPr lang="es-E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Lufenuron</a:t>
            </a:r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en condiciones de laboratorio.</a:t>
            </a:r>
            <a:endParaRPr lang="es-EC" sz="14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4BD420F-31BD-494A-B178-FA2936FE575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351" y="1242420"/>
            <a:ext cx="7076283" cy="454569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CA43BF3-8132-4EC8-A88A-259F337DE6E5}"/>
              </a:ext>
            </a:extLst>
          </p:cNvPr>
          <p:cNvSpPr txBox="1"/>
          <p:nvPr/>
        </p:nvSpPr>
        <p:spPr>
          <a:xfrm>
            <a:off x="7933508" y="2844224"/>
            <a:ext cx="402336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Mortalidad homogénea (&gt;93%), consistente con Schmidt (10 µg/</a:t>
            </a:r>
            <a:r>
              <a:rPr lang="es-E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mL</a:t>
            </a:r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quien definió esta dosis para distinguir poblaciones susceptibles y potencialmente resistentes. Indica que aún es eficaz para control en campo.</a:t>
            </a:r>
            <a:endParaRPr lang="es-EC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862B1A7-6FAD-4D6C-A09A-80C56F678CDC}"/>
              </a:ext>
            </a:extLst>
          </p:cNvPr>
          <p:cNvSpPr txBox="1"/>
          <p:nvPr/>
        </p:nvSpPr>
        <p:spPr>
          <a:xfrm>
            <a:off x="656167" y="5788112"/>
            <a:ext cx="6130834" cy="616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Barras (± </a:t>
            </a:r>
            <a:r>
              <a:rPr lang="es-EC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</a:t>
            </a: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con letras iguales no son significativamente diferentes (Tukey p &gt; 0,05) </a:t>
            </a:r>
            <a:r>
              <a:rPr lang="es-EC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</a:t>
            </a: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desviación estándar</a:t>
            </a:r>
            <a:endParaRPr lang="es-EC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267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BBAD9CB9-CD5F-48C7-88D4-2490F9B1DB33}"/>
              </a:ext>
            </a:extLst>
          </p:cNvPr>
          <p:cNvSpPr txBox="1"/>
          <p:nvPr/>
        </p:nvSpPr>
        <p:spPr>
          <a:xfrm>
            <a:off x="607636" y="596436"/>
            <a:ext cx="60152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Mortalidad de larvas de </a:t>
            </a:r>
            <a:r>
              <a:rPr lang="es-ES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Spodoptera frugiperda </a:t>
            </a:r>
            <a:r>
              <a:rPr lang="es-E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por concentración diagnostico de Benzoato de emamectina en condiciones de laboratorio.</a:t>
            </a:r>
            <a:endParaRPr lang="es-EC" sz="14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3AD99D9-6F87-426F-9F13-0FB5BB80C1B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91" y="1119656"/>
            <a:ext cx="6652881" cy="473860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595505-B996-4CDF-ACCD-3D5761B957A6}"/>
              </a:ext>
            </a:extLst>
          </p:cNvPr>
          <p:cNvSpPr txBox="1"/>
          <p:nvPr/>
        </p:nvSpPr>
        <p:spPr>
          <a:xfrm>
            <a:off x="7325872" y="2873718"/>
            <a:ext cx="42497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Mortalidad baja en general, destacando resistencia en Balzar (&lt;50%), alineado con </a:t>
            </a:r>
            <a:r>
              <a:rPr lang="es-E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Muraro</a:t>
            </a:r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(3.2 µg/</a:t>
            </a:r>
            <a:r>
              <a:rPr lang="es-E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mL</a:t>
            </a:r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que enfatiza el uso limitado de esta molécula debido a resistencia avanzada.</a:t>
            </a:r>
            <a:endParaRPr lang="es-EC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68A4129-5C4A-4884-9CA8-5B39B5888389}"/>
              </a:ext>
            </a:extLst>
          </p:cNvPr>
          <p:cNvSpPr txBox="1"/>
          <p:nvPr/>
        </p:nvSpPr>
        <p:spPr>
          <a:xfrm>
            <a:off x="782830" y="5768563"/>
            <a:ext cx="6130834" cy="616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Barras (± </a:t>
            </a:r>
            <a:r>
              <a:rPr lang="es-EC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</a:t>
            </a: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con letras iguales no son significativamente diferentes (Tukey p &gt; 0,05) </a:t>
            </a:r>
            <a:r>
              <a:rPr lang="es-EC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</a:t>
            </a:r>
            <a:r>
              <a:rPr lang="es-EC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desviación estándar</a:t>
            </a:r>
            <a:endParaRPr lang="es-EC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2497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E10B366-25F6-4679-8381-B11037A55F9B}"/>
              </a:ext>
            </a:extLst>
          </p:cNvPr>
          <p:cNvSpPr txBox="1"/>
          <p:nvPr/>
        </p:nvSpPr>
        <p:spPr>
          <a:xfrm>
            <a:off x="1553384" y="2049042"/>
            <a:ext cx="9081857" cy="1894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Flubendiamida y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Espinetoram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en dosis comerciales, alcanzaron mortalidades superiores al 97%, destacándose como los insecticidas más eficaces en la mayoría de las poblaciones evaluadas.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detectó pérdida de sensibilidad significativa en las poblaciones de Balzar y Mocache, con mortalidades inferiores al 14% frente a la dosis diagnóstica de Benzoato de emamectina.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EF15897-82F4-49CB-A351-D110E09AB896}"/>
              </a:ext>
            </a:extLst>
          </p:cNvPr>
          <p:cNvSpPr txBox="1"/>
          <p:nvPr/>
        </p:nvSpPr>
        <p:spPr>
          <a:xfrm>
            <a:off x="5361106" y="1246540"/>
            <a:ext cx="14664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Conclusiones</a:t>
            </a:r>
            <a:endParaRPr lang="es-EC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516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E10B366-25F6-4679-8381-B11037A55F9B}"/>
              </a:ext>
            </a:extLst>
          </p:cNvPr>
          <p:cNvSpPr txBox="1"/>
          <p:nvPr/>
        </p:nvSpPr>
        <p:spPr>
          <a:xfrm>
            <a:off x="1553383" y="1273979"/>
            <a:ext cx="9081857" cy="44800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Continuar con estudios que evalúen nuevas moléculas insecticidas y técnicas alternativas de control para identificar soluciones efectivas frente a la resistencia emergente.</a:t>
            </a:r>
          </a:p>
          <a:p>
            <a:pPr algn="just">
              <a:lnSpc>
                <a:spcPct val="150000"/>
              </a:lnSpc>
            </a:pPr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Se recomienda el uso de Flubendiamida y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Espinetoram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estas moléculas alcanzaron una alta efectividad con tasas de mortalidad superiores al 97%.</a:t>
            </a:r>
          </a:p>
          <a:p>
            <a:pPr algn="just">
              <a:lnSpc>
                <a:spcPct val="150000"/>
              </a:lnSpc>
            </a:pPr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Realizar monitoreos periódicos de las poblaciones de </a:t>
            </a:r>
            <a:r>
              <a:rPr lang="es-E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Spodoptera frugiperda 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diferentes regiones para detectar rápidamente el desarrollo de resistencia a insecticidas y ajustar las estrategias de control de manera adecuada.</a:t>
            </a:r>
          </a:p>
          <a:p>
            <a:pPr algn="just">
              <a:lnSpc>
                <a:spcPct val="150000"/>
              </a:lnSpc>
            </a:pPr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Determinar la resistencia de poblaciones de Spodoptera frugiperda en las principales zonas productoras de maíz del Ecuador.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EF15897-82F4-49CB-A351-D110E09AB896}"/>
              </a:ext>
            </a:extLst>
          </p:cNvPr>
          <p:cNvSpPr txBox="1"/>
          <p:nvPr/>
        </p:nvSpPr>
        <p:spPr>
          <a:xfrm>
            <a:off x="5099848" y="671775"/>
            <a:ext cx="1988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Recomendaciones</a:t>
            </a:r>
            <a:endParaRPr lang="es-EC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41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41A53F2D-1C3B-4903-9683-57F6A552AF79}"/>
              </a:ext>
            </a:extLst>
          </p:cNvPr>
          <p:cNvSpPr txBox="1"/>
          <p:nvPr/>
        </p:nvSpPr>
        <p:spPr>
          <a:xfrm>
            <a:off x="3048739" y="1553967"/>
            <a:ext cx="6094520" cy="1160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C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UNIVERSIDAD TÉCNICA ESTATAL DE QUEVEDO</a:t>
            </a:r>
            <a:endParaRPr lang="es-EC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s-EC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FACULTAD DE CIENCIAS AGRARIAS Y FORESTALES</a:t>
            </a:r>
            <a:endParaRPr lang="es-EC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s-EC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CARRERA DE AGRONOMÍA</a:t>
            </a:r>
            <a:endParaRPr lang="es-EC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3455D49-FA0B-4F2D-A5FD-DEB355010FF7}"/>
              </a:ext>
            </a:extLst>
          </p:cNvPr>
          <p:cNvSpPr txBox="1"/>
          <p:nvPr/>
        </p:nvSpPr>
        <p:spPr>
          <a:xfrm>
            <a:off x="2026698" y="2442570"/>
            <a:ext cx="8138603" cy="4640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EC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EC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EC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Proyecto de Investigación:</a:t>
            </a:r>
            <a:endParaRPr lang="es-EC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C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“DIAGNOSTICO DE LA SUSCEPTIBILIDAD </a:t>
            </a:r>
            <a:r>
              <a:rPr lang="es-EC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Spodoptera frugiperda</a:t>
            </a:r>
            <a:r>
              <a:rPr lang="es-EC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INSECTICIDAS CON DIFERENTES MODOS DE ACCIÓN”</a:t>
            </a:r>
            <a:endParaRPr lang="es-EC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EC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Autor:</a:t>
            </a:r>
            <a:endParaRPr lang="es-EC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C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Iván Joseph Calvache Ibalbo</a:t>
            </a:r>
            <a:endParaRPr lang="es-EC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EC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Director del Proyecto de Investigación:</a:t>
            </a:r>
            <a:endParaRPr lang="es-EC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C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Ing. Milton Fernando Cabezas Guerrero, PhD.</a:t>
            </a:r>
            <a:r>
              <a:rPr lang="es-EC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EC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EC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QUEVEDO – LOS RÍOS – ECUADOR </a:t>
            </a:r>
            <a:endParaRPr lang="es-EC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EC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  <a:endParaRPr lang="es-EC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br>
              <a:rPr lang="es-EC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s-EC" sz="1400" dirty="0"/>
          </a:p>
        </p:txBody>
      </p:sp>
      <p:pic>
        <p:nvPicPr>
          <p:cNvPr id="6" name="Imagen 5" descr="Imagen que contiene exterior, firmar, reloj, cuarto&#10;&#10;Descripción generada automáticamente">
            <a:extLst>
              <a:ext uri="{FF2B5EF4-FFF2-40B4-BE49-F238E27FC236}">
                <a16:creationId xmlns:a16="http://schemas.microsoft.com/office/drawing/2014/main" id="{83157AB7-29DC-4652-85DB-CFDD5EDF6C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842" y="161829"/>
            <a:ext cx="1167794" cy="1168750"/>
          </a:xfrm>
          <a:prstGeom prst="rect">
            <a:avLst/>
          </a:prstGeom>
        </p:spPr>
      </p:pic>
      <p:pic>
        <p:nvPicPr>
          <p:cNvPr id="7" name="Imagen 6" descr="Imagen que contiene firmar, alimentos, libro, cuarto&#10;&#10;Descripción generada automáticamente">
            <a:extLst>
              <a:ext uri="{FF2B5EF4-FFF2-40B4-BE49-F238E27FC236}">
                <a16:creationId xmlns:a16="http://schemas.microsoft.com/office/drawing/2014/main" id="{3B465745-43DA-4C72-82A2-21AF2EC644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364" y="86745"/>
            <a:ext cx="1274237" cy="1243834"/>
          </a:xfrm>
          <a:prstGeom prst="rect">
            <a:avLst/>
          </a:prstGeom>
        </p:spPr>
      </p:pic>
      <p:pic>
        <p:nvPicPr>
          <p:cNvPr id="9" name="object 2">
            <a:extLst>
              <a:ext uri="{FF2B5EF4-FFF2-40B4-BE49-F238E27FC236}">
                <a16:creationId xmlns:a16="http://schemas.microsoft.com/office/drawing/2014/main" id="{8365742E-E24A-4BCC-891D-FDE4C18DF5D0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21452" y="0"/>
            <a:ext cx="1149096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5586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EF15897-82F4-49CB-A351-D110E09AB896}"/>
              </a:ext>
            </a:extLst>
          </p:cNvPr>
          <p:cNvSpPr txBox="1"/>
          <p:nvPr/>
        </p:nvSpPr>
        <p:spPr>
          <a:xfrm>
            <a:off x="5099847" y="323432"/>
            <a:ext cx="1988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Anexos</a:t>
            </a:r>
            <a:endParaRPr lang="es-EC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068572C7-03B0-4E68-9050-852CFD46106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85" y="1466921"/>
            <a:ext cx="2469515" cy="2567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759F2FED-9516-4B31-AFB3-1E80E69ED8C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959" y="1463746"/>
            <a:ext cx="2332990" cy="2570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D2D9F696-869E-44E6-9B3A-DA1CC89719E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317" y="1463746"/>
            <a:ext cx="2553754" cy="2570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5743218C-2EE3-4902-AEC9-B03647BB6E2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027" y="1463746"/>
            <a:ext cx="2173212" cy="257048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53A2B05C-6B69-4D98-ACF9-4B0D67EBCA98}"/>
              </a:ext>
            </a:extLst>
          </p:cNvPr>
          <p:cNvSpPr txBox="1"/>
          <p:nvPr/>
        </p:nvSpPr>
        <p:spPr>
          <a:xfrm>
            <a:off x="520730" y="4049982"/>
            <a:ext cx="2635425" cy="1069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Fotografía 1</a:t>
            </a:r>
            <a:endParaRPr lang="es-EC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Colecta de larvas de </a:t>
            </a:r>
            <a:r>
              <a:rPr lang="es-E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Spodoptera frugiperda.</a:t>
            </a:r>
            <a:endParaRPr lang="es-EC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4AD21786-A8EE-42E7-B6D0-AAC36F99A179}"/>
              </a:ext>
            </a:extLst>
          </p:cNvPr>
          <p:cNvSpPr txBox="1"/>
          <p:nvPr/>
        </p:nvSpPr>
        <p:spPr>
          <a:xfrm>
            <a:off x="6435637" y="4049982"/>
            <a:ext cx="2635425" cy="1322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Fotografía 3</a:t>
            </a:r>
            <a:endParaRPr lang="es-EC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Mantenimiento de larvas y pupas de </a:t>
            </a:r>
            <a:r>
              <a:rPr lang="es-E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Spodoptera frugiperda</a:t>
            </a:r>
            <a:endParaRPr lang="es-EC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F96AA370-FE6C-4E3B-8C39-BDFB7DD8667B}"/>
              </a:ext>
            </a:extLst>
          </p:cNvPr>
          <p:cNvSpPr txBox="1"/>
          <p:nvPr/>
        </p:nvSpPr>
        <p:spPr>
          <a:xfrm>
            <a:off x="3569959" y="4049982"/>
            <a:ext cx="2635425" cy="1365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Fotografía 2</a:t>
            </a:r>
            <a:endParaRPr lang="es-EC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Separación de larvas de </a:t>
            </a:r>
            <a:r>
              <a:rPr lang="es-E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Spodoptera frugiperda </a:t>
            </a:r>
            <a:r>
              <a:rPr lang="es-E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para su mantenimiento.</a:t>
            </a:r>
            <a:endParaRPr lang="es-EC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3007C3BC-3E19-4653-A20F-CE2907D50301}"/>
              </a:ext>
            </a:extLst>
          </p:cNvPr>
          <p:cNvSpPr txBox="1"/>
          <p:nvPr/>
        </p:nvSpPr>
        <p:spPr>
          <a:xfrm>
            <a:off x="9301316" y="4049982"/>
            <a:ext cx="2635425" cy="1069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Fotografía 4</a:t>
            </a:r>
            <a:endParaRPr lang="es-EC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Separación de pupas de </a:t>
            </a:r>
            <a:r>
              <a:rPr lang="es-E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Spodoptera frugiperda.</a:t>
            </a:r>
            <a:endParaRPr lang="es-EC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8611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EF15897-82F4-49CB-A351-D110E09AB896}"/>
              </a:ext>
            </a:extLst>
          </p:cNvPr>
          <p:cNvSpPr txBox="1"/>
          <p:nvPr/>
        </p:nvSpPr>
        <p:spPr>
          <a:xfrm>
            <a:off x="5099847" y="323432"/>
            <a:ext cx="1988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Anexos</a:t>
            </a:r>
            <a:endParaRPr lang="es-EC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9A9FF0A8-1EBB-4804-B688-B958B9C52BF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56262" y="1651731"/>
            <a:ext cx="2626994" cy="2694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36D6F1A-C17F-46BC-B0E6-4E761470BC9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15308" y="1782981"/>
            <a:ext cx="2599141" cy="24315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D77A861-7F02-4A70-BD47-A5AB199FCD6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250" y="1680181"/>
            <a:ext cx="2132965" cy="263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10FF709F-C4BF-4F52-9A4E-1AB5C882E51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9939" y="1680181"/>
            <a:ext cx="2259330" cy="262699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9B67B931-ABBE-46B4-BED1-AB70BF0594F5}"/>
              </a:ext>
            </a:extLst>
          </p:cNvPr>
          <p:cNvSpPr txBox="1"/>
          <p:nvPr/>
        </p:nvSpPr>
        <p:spPr>
          <a:xfrm>
            <a:off x="600812" y="4380272"/>
            <a:ext cx="2635425" cy="1069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Fotografía 5</a:t>
            </a:r>
            <a:endParaRPr lang="es-EC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Desinfección de pupas de </a:t>
            </a:r>
            <a:r>
              <a:rPr lang="es-E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Spodoptera frugiperda.</a:t>
            </a:r>
            <a:endParaRPr lang="es-EC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B0144CDE-751C-40EB-B481-C82FCBB5A9B1}"/>
              </a:ext>
            </a:extLst>
          </p:cNvPr>
          <p:cNvSpPr txBox="1"/>
          <p:nvPr/>
        </p:nvSpPr>
        <p:spPr>
          <a:xfrm>
            <a:off x="3799102" y="4365995"/>
            <a:ext cx="2635425" cy="1365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Fotografía 6</a:t>
            </a:r>
            <a:endParaRPr lang="es-EC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Placas acrílicas preparadas con dieta artificial e infestadas con insecticidas</a:t>
            </a:r>
            <a:endParaRPr lang="es-EC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6AD9D36-0B4A-42B4-BDCC-3C3CA848D79A}"/>
              </a:ext>
            </a:extLst>
          </p:cNvPr>
          <p:cNvSpPr txBox="1"/>
          <p:nvPr/>
        </p:nvSpPr>
        <p:spPr>
          <a:xfrm>
            <a:off x="6742250" y="4380272"/>
            <a:ext cx="2415289" cy="1365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Fotografía 7</a:t>
            </a:r>
            <a:endParaRPr lang="es-EC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Larvas de </a:t>
            </a:r>
            <a:r>
              <a:rPr lang="es-E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Spodoptera frugiperda.</a:t>
            </a:r>
            <a:r>
              <a:rPr lang="es-E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Inoculadas en placas infestadas</a:t>
            </a:r>
            <a:endParaRPr lang="es-EC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65969FF-458F-4AE1-9620-AEA346480277}"/>
              </a:ext>
            </a:extLst>
          </p:cNvPr>
          <p:cNvSpPr txBox="1"/>
          <p:nvPr/>
        </p:nvSpPr>
        <p:spPr>
          <a:xfrm>
            <a:off x="9309939" y="4346329"/>
            <a:ext cx="2635425" cy="16621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Fotografía 8</a:t>
            </a:r>
            <a:endParaRPr lang="es-EC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Signos de mortalidad en larvas de </a:t>
            </a:r>
            <a:r>
              <a:rPr lang="es-E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Spodoptera frugiperda.</a:t>
            </a:r>
            <a:r>
              <a:rPr lang="es-E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Inoculadas en placas infestadas</a:t>
            </a:r>
            <a:endParaRPr lang="es-EC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3549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8118F44E-568D-4E3E-8BC9-661C22269ED8}"/>
              </a:ext>
            </a:extLst>
          </p:cNvPr>
          <p:cNvSpPr txBox="1"/>
          <p:nvPr/>
        </p:nvSpPr>
        <p:spPr>
          <a:xfrm>
            <a:off x="973395" y="1997839"/>
            <a:ext cx="104566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GRACIAS</a:t>
            </a:r>
            <a:endParaRPr lang="es-EC" sz="1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605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8C1A31EC-468E-4F34-AAB4-62777899CB80}"/>
              </a:ext>
            </a:extLst>
          </p:cNvPr>
          <p:cNvSpPr txBox="1"/>
          <p:nvPr/>
        </p:nvSpPr>
        <p:spPr>
          <a:xfrm>
            <a:off x="3048740" y="290578"/>
            <a:ext cx="6094520" cy="368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s-EC" sz="1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Introducción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A44924B-934A-446E-98DD-63C6944926AE}"/>
              </a:ext>
            </a:extLst>
          </p:cNvPr>
          <p:cNvSpPr txBox="1"/>
          <p:nvPr/>
        </p:nvSpPr>
        <p:spPr>
          <a:xfrm>
            <a:off x="484203" y="974508"/>
            <a:ext cx="512907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C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El gusano cogollero, </a:t>
            </a:r>
            <a:r>
              <a:rPr lang="es-EC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Spodoptera frugiperda</a:t>
            </a:r>
            <a:r>
              <a:rPr lang="es-EC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(Smith, 1797), </a:t>
            </a:r>
            <a:r>
              <a:rPr lang="es-E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es una de las principales plagas de cultivos de gramíneas como maíz, arroz y sorgo. Se encuentra distribuida en América, África, Asia y Australia (</a:t>
            </a:r>
            <a:r>
              <a:rPr lang="es-ES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Goergen</a:t>
            </a:r>
            <a:r>
              <a:rPr lang="es-E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et al., 2016; </a:t>
            </a:r>
            <a:r>
              <a:rPr lang="es-ES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Sun</a:t>
            </a:r>
            <a:r>
              <a:rPr lang="es-E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et al., 2021; </a:t>
            </a:r>
            <a:r>
              <a:rPr lang="es-ES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Piggott</a:t>
            </a:r>
            <a:r>
              <a:rPr lang="es-E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et al., 2021).Se alimenta de más de 350 especies de plantas, causando daños desde la siembra hasta la cosecha (</a:t>
            </a:r>
            <a:r>
              <a:rPr lang="es-ES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Montezano</a:t>
            </a:r>
            <a:r>
              <a:rPr lang="es-E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et al., 2018). </a:t>
            </a:r>
            <a:endParaRPr lang="es-EC" sz="16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CE09966-23EC-4D60-8508-D51B23502195}"/>
              </a:ext>
            </a:extLst>
          </p:cNvPr>
          <p:cNvSpPr txBox="1"/>
          <p:nvPr/>
        </p:nvSpPr>
        <p:spPr>
          <a:xfrm>
            <a:off x="6303515" y="2790390"/>
            <a:ext cx="527111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exposición repetida a insecticidas ha promovido la resistencia en muchas regiones del mundo (Diez-Rodríguez y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Omoto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2001). Esto incluye resistencia a grupos químicos como organofosforados, carbamatos y piretroides (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Yu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1991).Esta resistencia genera desafíos para el control eficiente de la plaga, lo que amenaza la productividad de los cultivos agrícolas (Zhao et al., 2006).</a:t>
            </a:r>
            <a:endParaRPr lang="es-EC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D3DF05A-84F0-4B38-9B84-2C59081141A9}"/>
              </a:ext>
            </a:extLst>
          </p:cNvPr>
          <p:cNvSpPr txBox="1"/>
          <p:nvPr/>
        </p:nvSpPr>
        <p:spPr>
          <a:xfrm>
            <a:off x="2709908" y="5038052"/>
            <a:ext cx="60945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 crucial diagnosticar la susceptibilidad de S. frugiperda a diferentes insecticidas para optimizar el manejo integrado de plagas y prevenir la perdida de susceptibilidad a largo plazo (Vélez et al., 2021).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gusano cogollero 1 pag">
            <a:extLst>
              <a:ext uri="{FF2B5EF4-FFF2-40B4-BE49-F238E27FC236}">
                <a16:creationId xmlns:a16="http://schemas.microsoft.com/office/drawing/2014/main" id="{CC1F574A-0AEF-47AB-98DB-80630A7BB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358" y="2906995"/>
            <a:ext cx="2436550" cy="1762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63BE0EC-73AC-4B68-AA96-C1A100038E79}"/>
              </a:ext>
            </a:extLst>
          </p:cNvPr>
          <p:cNvSpPr txBox="1"/>
          <p:nvPr/>
        </p:nvSpPr>
        <p:spPr>
          <a:xfrm>
            <a:off x="1356063" y="4699057"/>
            <a:ext cx="27076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Garcia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Tarango, 2009) </a:t>
            </a:r>
            <a:endParaRPr lang="es-EC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gusano cogollero">
            <a:extLst>
              <a:ext uri="{FF2B5EF4-FFF2-40B4-BE49-F238E27FC236}">
                <a16:creationId xmlns:a16="http://schemas.microsoft.com/office/drawing/2014/main" id="{25CF6589-DD03-4B2F-984D-232B289B7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010" y="924792"/>
            <a:ext cx="2133517" cy="160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Mano de una hoja verde&#10;&#10;Descripción generada automáticamente">
            <a:extLst>
              <a:ext uri="{FF2B5EF4-FFF2-40B4-BE49-F238E27FC236}">
                <a16:creationId xmlns:a16="http://schemas.microsoft.com/office/drawing/2014/main" id="{05EDCD74-ABA8-4BF8-A5F4-53725D9D12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527" y="932940"/>
            <a:ext cx="1918419" cy="158384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753E3F0B-622E-4CA8-9C7D-F9D7E5A993AC}"/>
              </a:ext>
            </a:extLst>
          </p:cNvPr>
          <p:cNvSpPr txBox="1"/>
          <p:nvPr/>
        </p:nvSpPr>
        <p:spPr>
          <a:xfrm>
            <a:off x="6392949" y="2482393"/>
            <a:ext cx="27076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FuturCrop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2022) </a:t>
            </a:r>
            <a:endParaRPr lang="es-EC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07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861BDA2F-6F18-45C5-95AA-C8288885E1F4}"/>
              </a:ext>
            </a:extLst>
          </p:cNvPr>
          <p:cNvSpPr txBox="1"/>
          <p:nvPr/>
        </p:nvSpPr>
        <p:spPr>
          <a:xfrm>
            <a:off x="1438182" y="153512"/>
            <a:ext cx="9064101" cy="5398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s-EC" sz="1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Objetivos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es-EC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s-EC" sz="1800" b="1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Objetivo general</a:t>
            </a:r>
            <a:endParaRPr lang="es-EC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EC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Diagnosticar la susceptibilidad de </a:t>
            </a:r>
            <a:r>
              <a:rPr lang="es-EC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Spodoptera frugiperda</a:t>
            </a:r>
            <a:r>
              <a:rPr lang="es-EC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insecticidas con diferentes modos de acción.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es-EC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s-EC" sz="1800" b="1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Objetivos específicos</a:t>
            </a:r>
            <a:endParaRPr lang="es-EC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Times New Roman" panose="02020603050405020304" pitchFamily="18" charset="0"/>
              <a:buChar char="-"/>
            </a:pPr>
            <a:r>
              <a:rPr lang="es-EC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Estimar la mortalidad de </a:t>
            </a:r>
            <a:r>
              <a:rPr lang="es-EC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Spodoptera frugiperda </a:t>
            </a:r>
            <a:r>
              <a:rPr lang="es-EC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la dosis comercial recomendada de diferentes insecticidas.</a:t>
            </a:r>
            <a:endParaRPr lang="es-EC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Times New Roman" panose="02020603050405020304" pitchFamily="18" charset="0"/>
              <a:buChar char="-"/>
            </a:pPr>
            <a:r>
              <a:rPr lang="es-EC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Evaluar la susceptibilidad de </a:t>
            </a:r>
            <a:r>
              <a:rPr lang="es-EC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Spodoptera frugiperda </a:t>
            </a:r>
            <a:r>
              <a:rPr lang="es-EC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la dosis diagnóstico definida en la literatura especializada para diferentes moléculas de insecticidas.</a:t>
            </a:r>
            <a:endParaRPr lang="es-EC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190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8A4779A-BFFD-4427-802C-BF8CB7F40DB3}"/>
              </a:ext>
            </a:extLst>
          </p:cNvPr>
          <p:cNvSpPr txBox="1"/>
          <p:nvPr/>
        </p:nvSpPr>
        <p:spPr>
          <a:xfrm>
            <a:off x="4421393" y="540901"/>
            <a:ext cx="3227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Metodología</a:t>
            </a:r>
            <a:endParaRPr lang="es-EC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27D5CE7-1BD8-4CEB-9E7F-73F3D53C3CE1}"/>
              </a:ext>
            </a:extLst>
          </p:cNvPr>
          <p:cNvSpPr txBox="1"/>
          <p:nvPr/>
        </p:nvSpPr>
        <p:spPr>
          <a:xfrm>
            <a:off x="1093803" y="1554386"/>
            <a:ext cx="10004394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Localización:  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Laboratorio de Química y Bioquímica en la Universidad Técnica Estatal de Quevedo.</a:t>
            </a:r>
          </a:p>
          <a:p>
            <a:pPr algn="just"/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Tipo de investigación:  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en laboratorio.</a:t>
            </a:r>
          </a:p>
          <a:p>
            <a:pPr algn="just"/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s-ES" sz="16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Factores de estudio: </a:t>
            </a:r>
            <a:r>
              <a:rPr lang="es-ES" sz="16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Dosis comercial y dosis diagnóstico de insecticidas con diferentes modos de acción y poblaciones de S. frugiperda.</a:t>
            </a:r>
          </a:p>
          <a:p>
            <a:pPr algn="just">
              <a:lnSpc>
                <a:spcPct val="150000"/>
              </a:lnSpc>
            </a:pPr>
            <a:endParaRPr lang="es-EC" sz="1600" b="1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s-EC" sz="16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Tratamientos:</a:t>
            </a:r>
            <a:r>
              <a:rPr lang="es-EC" sz="1600" b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Los tratamientos fueron constituidos por las poblaciones de </a:t>
            </a:r>
            <a:r>
              <a:rPr lang="es-ES" sz="1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S. frugiperda</a:t>
            </a:r>
            <a:r>
              <a:rPr lang="es-E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sobre las cuales se evaluaron las dosis comerciales y diagnóstico de cada insecticida en experimentos independientes (Tabla 3 y 4). </a:t>
            </a:r>
            <a:endParaRPr lang="es-EC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087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8A4779A-BFFD-4427-802C-BF8CB7F40DB3}"/>
              </a:ext>
            </a:extLst>
          </p:cNvPr>
          <p:cNvSpPr txBox="1"/>
          <p:nvPr/>
        </p:nvSpPr>
        <p:spPr>
          <a:xfrm>
            <a:off x="4482353" y="105473"/>
            <a:ext cx="3227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Metodología</a:t>
            </a:r>
            <a:endParaRPr lang="es-EC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D52500C0-41BF-4789-9920-5E98DACC59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789325"/>
              </p:ext>
            </p:extLst>
          </p:nvPr>
        </p:nvGraphicFramePr>
        <p:xfrm>
          <a:off x="562252" y="2056147"/>
          <a:ext cx="5509334" cy="1760728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953115">
                  <a:extLst>
                    <a:ext uri="{9D8B030D-6E8A-4147-A177-3AD203B41FA5}">
                      <a16:colId xmlns:a16="http://schemas.microsoft.com/office/drawing/2014/main" val="3965918770"/>
                    </a:ext>
                  </a:extLst>
                </a:gridCol>
                <a:gridCol w="1118395">
                  <a:extLst>
                    <a:ext uri="{9D8B030D-6E8A-4147-A177-3AD203B41FA5}">
                      <a16:colId xmlns:a16="http://schemas.microsoft.com/office/drawing/2014/main" val="4104058210"/>
                    </a:ext>
                  </a:extLst>
                </a:gridCol>
                <a:gridCol w="1119496">
                  <a:extLst>
                    <a:ext uri="{9D8B030D-6E8A-4147-A177-3AD203B41FA5}">
                      <a16:colId xmlns:a16="http://schemas.microsoft.com/office/drawing/2014/main" val="2184954143"/>
                    </a:ext>
                  </a:extLst>
                </a:gridCol>
                <a:gridCol w="1074320">
                  <a:extLst>
                    <a:ext uri="{9D8B030D-6E8A-4147-A177-3AD203B41FA5}">
                      <a16:colId xmlns:a16="http://schemas.microsoft.com/office/drawing/2014/main" val="1289932720"/>
                    </a:ext>
                  </a:extLst>
                </a:gridCol>
                <a:gridCol w="1244008">
                  <a:extLst>
                    <a:ext uri="{9D8B030D-6E8A-4147-A177-3AD203B41FA5}">
                      <a16:colId xmlns:a16="http://schemas.microsoft.com/office/drawing/2014/main" val="840427089"/>
                    </a:ext>
                  </a:extLst>
                </a:gridCol>
              </a:tblGrid>
              <a:tr h="7950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Población de S. frugiperda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 1 Emamectin benzoate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BR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</a:t>
                      </a:r>
                      <a:r>
                        <a:rPr lang="pt-BR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</a:t>
                      </a:r>
                      <a:r>
                        <a:rPr lang="pt-BR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Espinetoram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B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 3 Lufenurom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B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 4 Flubendiamide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54062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Mocache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 kg/ha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mL/ha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 L/ha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 L/ha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150336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Balzar 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26751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Tosagua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0643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Buena Fe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777029"/>
                  </a:ext>
                </a:extLst>
              </a:tr>
            </a:tbl>
          </a:graphicData>
        </a:graphic>
      </p:graphicFrame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B5621D91-2720-4AF1-8662-DF2291AF33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977258"/>
              </p:ext>
            </p:extLst>
          </p:nvPr>
        </p:nvGraphicFramePr>
        <p:xfrm>
          <a:off x="6280212" y="2056147"/>
          <a:ext cx="5509334" cy="1775208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953115">
                  <a:extLst>
                    <a:ext uri="{9D8B030D-6E8A-4147-A177-3AD203B41FA5}">
                      <a16:colId xmlns:a16="http://schemas.microsoft.com/office/drawing/2014/main" val="67789650"/>
                    </a:ext>
                  </a:extLst>
                </a:gridCol>
                <a:gridCol w="1118395">
                  <a:extLst>
                    <a:ext uri="{9D8B030D-6E8A-4147-A177-3AD203B41FA5}">
                      <a16:colId xmlns:a16="http://schemas.microsoft.com/office/drawing/2014/main" val="3464965393"/>
                    </a:ext>
                  </a:extLst>
                </a:gridCol>
                <a:gridCol w="1119497">
                  <a:extLst>
                    <a:ext uri="{9D8B030D-6E8A-4147-A177-3AD203B41FA5}">
                      <a16:colId xmlns:a16="http://schemas.microsoft.com/office/drawing/2014/main" val="2259605769"/>
                    </a:ext>
                  </a:extLst>
                </a:gridCol>
                <a:gridCol w="1074320">
                  <a:extLst>
                    <a:ext uri="{9D8B030D-6E8A-4147-A177-3AD203B41FA5}">
                      <a16:colId xmlns:a16="http://schemas.microsoft.com/office/drawing/2014/main" val="2390587866"/>
                    </a:ext>
                  </a:extLst>
                </a:gridCol>
                <a:gridCol w="1244007">
                  <a:extLst>
                    <a:ext uri="{9D8B030D-6E8A-4147-A177-3AD203B41FA5}">
                      <a16:colId xmlns:a16="http://schemas.microsoft.com/office/drawing/2014/main" val="961475204"/>
                    </a:ext>
                  </a:extLst>
                </a:gridCol>
              </a:tblGrid>
              <a:tr h="7950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</a:rPr>
                        <a:t>Población de S. frugiperda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>
                          <a:effectLst/>
                        </a:rPr>
                        <a:t>Exp 5 Emamectin benzoate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BR" sz="1200">
                          <a:effectLst/>
                        </a:rPr>
                        <a:t>Exp 6 Espinetoram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BR" sz="1200">
                          <a:effectLst/>
                        </a:rPr>
                        <a:t>Exp 7 Lufenurom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BR" sz="1200">
                          <a:effectLst/>
                        </a:rPr>
                        <a:t>Exp 8 Flubendiamide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3862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S" sz="1200">
                          <a:effectLst/>
                        </a:rPr>
                        <a:t>Mocache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>
                          <a:effectLst/>
                        </a:rPr>
                        <a:t>3.2 µg/mL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200">
                          <a:effectLst/>
                        </a:rPr>
                        <a:t>5.6 µg/mL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200">
                          <a:effectLst/>
                        </a:rPr>
                        <a:t>10 µg/mL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</a:rPr>
                        <a:t>180 µg/</a:t>
                      </a:r>
                      <a:r>
                        <a:rPr lang="es-ES" sz="1200" dirty="0" err="1">
                          <a:effectLst/>
                        </a:rPr>
                        <a:t>mL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25825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S" sz="1200">
                          <a:effectLst/>
                        </a:rPr>
                        <a:t>Balzar 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40758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S" sz="1200">
                          <a:effectLst/>
                        </a:rPr>
                        <a:t>Tosagua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9349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</a:rPr>
                        <a:t>Buena Fe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32675"/>
                  </a:ext>
                </a:extLst>
              </a:tr>
            </a:tbl>
          </a:graphicData>
        </a:graphic>
      </p:graphicFrame>
      <p:sp>
        <p:nvSpPr>
          <p:cNvPr id="10" name="Rectangle 3">
            <a:extLst>
              <a:ext uri="{FF2B5EF4-FFF2-40B4-BE49-F238E27FC236}">
                <a16:creationId xmlns:a16="http://schemas.microsoft.com/office/drawing/2014/main" id="{3E4420E3-3291-4E7C-83A7-46E918693A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0212" y="1531993"/>
            <a:ext cx="5509334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C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Tabla 4.</a:t>
            </a:r>
            <a:r>
              <a:rPr kumimoji="0" lang="es-ES" altLang="es-EC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EC" altLang="es-EC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Tratamientos con dosis diagnóstico de diferentes ingredientes activos</a:t>
            </a:r>
            <a:endParaRPr kumimoji="0" lang="es-EC" altLang="es-EC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altLang="es-EC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A548201-BF7A-4133-8D20-4CF96A30F090}"/>
              </a:ext>
            </a:extLst>
          </p:cNvPr>
          <p:cNvSpPr txBox="1"/>
          <p:nvPr/>
        </p:nvSpPr>
        <p:spPr>
          <a:xfrm>
            <a:off x="242656" y="1488732"/>
            <a:ext cx="6094520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Tabla 3.</a:t>
            </a:r>
            <a:r>
              <a:rPr lang="es-E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C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Tratamientos con dosis comerciales de diferentes ingredientes activos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2D03D23-D509-4B23-A66F-0291E134B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822" y="4061765"/>
            <a:ext cx="1247791" cy="124779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C6EC8C18-18A9-4BF3-9613-B95BC7008A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396" y="4046594"/>
            <a:ext cx="1276590" cy="127659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AA58DC5-A066-469A-A6E3-61C611E55F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2178" y="4050164"/>
            <a:ext cx="1273202" cy="1273202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B1BBAB5-1625-4204-BBAB-229735558C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955" y="4052881"/>
            <a:ext cx="1273125" cy="127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388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8A4779A-BFFD-4427-802C-BF8CB7F40DB3}"/>
              </a:ext>
            </a:extLst>
          </p:cNvPr>
          <p:cNvSpPr txBox="1"/>
          <p:nvPr/>
        </p:nvSpPr>
        <p:spPr>
          <a:xfrm>
            <a:off x="4482353" y="105473"/>
            <a:ext cx="3227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Metodología</a:t>
            </a:r>
            <a:endParaRPr lang="es-EC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27D5CE7-1BD8-4CEB-9E7F-73F3D53C3CE1}"/>
              </a:ext>
            </a:extLst>
          </p:cNvPr>
          <p:cNvSpPr txBox="1"/>
          <p:nvPr/>
        </p:nvSpPr>
        <p:spPr>
          <a:xfrm>
            <a:off x="2551523" y="1105960"/>
            <a:ext cx="70185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Diseño experimental: </a:t>
            </a:r>
          </a:p>
          <a:p>
            <a:pPr algn="just"/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Diseño completamente al azar (DCA) con cuatro repeticiones para cada tratamiento de insecticidas en poblaciones de </a:t>
            </a:r>
            <a:r>
              <a:rPr lang="es-E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frugiperda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EC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729BE3A9-9A86-4E94-B067-66ABFC936B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93290"/>
              </p:ext>
            </p:extLst>
          </p:nvPr>
        </p:nvGraphicFramePr>
        <p:xfrm>
          <a:off x="4270160" y="3098141"/>
          <a:ext cx="3714260" cy="1464982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1631700">
                  <a:extLst>
                    <a:ext uri="{9D8B030D-6E8A-4147-A177-3AD203B41FA5}">
                      <a16:colId xmlns:a16="http://schemas.microsoft.com/office/drawing/2014/main" val="553219905"/>
                    </a:ext>
                  </a:extLst>
                </a:gridCol>
                <a:gridCol w="959621">
                  <a:extLst>
                    <a:ext uri="{9D8B030D-6E8A-4147-A177-3AD203B41FA5}">
                      <a16:colId xmlns:a16="http://schemas.microsoft.com/office/drawing/2014/main" val="3000619517"/>
                    </a:ext>
                  </a:extLst>
                </a:gridCol>
                <a:gridCol w="1122939">
                  <a:extLst>
                    <a:ext uri="{9D8B030D-6E8A-4147-A177-3AD203B41FA5}">
                      <a16:colId xmlns:a16="http://schemas.microsoft.com/office/drawing/2014/main" val="4074605759"/>
                    </a:ext>
                  </a:extLst>
                </a:gridCol>
              </a:tblGrid>
              <a:tr h="6057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C" sz="1200" dirty="0">
                          <a:effectLst/>
                        </a:rPr>
                        <a:t>Fuente de variación</a:t>
                      </a:r>
                      <a:endParaRPr lang="es-EC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C" sz="1200" dirty="0">
                          <a:effectLst/>
                        </a:rPr>
                        <a:t>Fórmula</a:t>
                      </a:r>
                      <a:endParaRPr lang="es-EC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C" sz="1200" dirty="0">
                          <a:effectLst/>
                        </a:rPr>
                        <a:t>Grados de libertad</a:t>
                      </a:r>
                      <a:endParaRPr lang="es-EC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35462958"/>
                  </a:ext>
                </a:extLst>
              </a:tr>
              <a:tr h="28640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C" sz="1200">
                          <a:effectLst/>
                        </a:rPr>
                        <a:t>Tratamientos</a:t>
                      </a:r>
                      <a:endParaRPr lang="es-EC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C" sz="1200">
                          <a:effectLst/>
                        </a:rPr>
                        <a:t>t-1</a:t>
                      </a:r>
                      <a:endParaRPr lang="es-EC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C" sz="1200">
                          <a:effectLst/>
                        </a:rPr>
                        <a:t>3</a:t>
                      </a:r>
                      <a:endParaRPr lang="es-EC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7538498"/>
                  </a:ext>
                </a:extLst>
              </a:tr>
              <a:tr h="28640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C" sz="1200">
                          <a:effectLst/>
                        </a:rPr>
                        <a:t>Error experimental</a:t>
                      </a:r>
                      <a:endParaRPr lang="es-EC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C" sz="1200">
                          <a:effectLst/>
                        </a:rPr>
                        <a:t>t(r-1)</a:t>
                      </a:r>
                      <a:endParaRPr lang="es-EC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C" sz="1200">
                          <a:effectLst/>
                        </a:rPr>
                        <a:t>12</a:t>
                      </a:r>
                      <a:endParaRPr lang="es-EC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8835404"/>
                  </a:ext>
                </a:extLst>
              </a:tr>
              <a:tr h="28640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C" sz="1200" dirty="0">
                          <a:effectLst/>
                        </a:rPr>
                        <a:t>Total</a:t>
                      </a:r>
                      <a:endParaRPr lang="es-EC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C" sz="1200">
                          <a:effectLst/>
                        </a:rPr>
                        <a:t>(t*r)-1</a:t>
                      </a:r>
                      <a:endParaRPr lang="es-EC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EC" sz="1200" dirty="0">
                          <a:effectLst/>
                        </a:rPr>
                        <a:t>15</a:t>
                      </a:r>
                      <a:endParaRPr lang="es-EC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1556497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81934421-3503-4854-B04F-BDC26E4922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902" y="2614341"/>
            <a:ext cx="397933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altLang="es-EC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Tabla 5.</a:t>
            </a:r>
            <a:r>
              <a:rPr kumimoji="0" lang="es-EC" altLang="es-EC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Esquema de an</a:t>
            </a:r>
            <a:r>
              <a:rPr kumimoji="0" lang="es-EC" altLang="es-EC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</a:t>
            </a:r>
            <a:r>
              <a:rPr kumimoji="0" lang="es-EC" altLang="es-EC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lisis estad</a:t>
            </a:r>
            <a:r>
              <a:rPr kumimoji="0" lang="es-EC" altLang="es-EC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í</a:t>
            </a:r>
            <a:r>
              <a:rPr kumimoji="0" lang="es-EC" altLang="es-EC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stico</a:t>
            </a:r>
            <a:endParaRPr kumimoji="0" lang="es-EC" altLang="es-EC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232D94F-8828-4B58-BAA3-E51852A4F314}"/>
              </a:ext>
            </a:extLst>
          </p:cNvPr>
          <p:cNvSpPr txBox="1"/>
          <p:nvPr/>
        </p:nvSpPr>
        <p:spPr>
          <a:xfrm>
            <a:off x="4328770" y="4667127"/>
            <a:ext cx="1820798" cy="262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altLang="es-EC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ELABORADO: Autor</a:t>
            </a:r>
            <a:endParaRPr kumimoji="0" lang="es-EC" altLang="es-EC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794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87D43B4B-32DC-4596-A1B2-DA1CAC535D97}"/>
              </a:ext>
            </a:extLst>
          </p:cNvPr>
          <p:cNvSpPr txBox="1"/>
          <p:nvPr/>
        </p:nvSpPr>
        <p:spPr>
          <a:xfrm>
            <a:off x="385439" y="1483537"/>
            <a:ext cx="54960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C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Manejo del experimento</a:t>
            </a:r>
          </a:p>
          <a:p>
            <a:pPr algn="just"/>
            <a:r>
              <a:rPr lang="es-EC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Colecta de insectos: </a:t>
            </a:r>
            <a:r>
              <a:rPr lang="es-EC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300 a 500 larvas, en vasos de 20 </a:t>
            </a:r>
            <a:r>
              <a:rPr lang="es-EC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mL</a:t>
            </a:r>
            <a:endParaRPr lang="es-EC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F2C91FB-88F6-49D6-8EA2-FD612B71D317}"/>
              </a:ext>
            </a:extLst>
          </p:cNvPr>
          <p:cNvSpPr txBox="1"/>
          <p:nvPr/>
        </p:nvSpPr>
        <p:spPr>
          <a:xfrm>
            <a:off x="4482353" y="105473"/>
            <a:ext cx="3227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Metodología</a:t>
            </a:r>
            <a:endParaRPr lang="es-EC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786832B-6F29-4635-909C-BD1A827A29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683057"/>
              </p:ext>
            </p:extLst>
          </p:nvPr>
        </p:nvGraphicFramePr>
        <p:xfrm>
          <a:off x="385439" y="2791872"/>
          <a:ext cx="4530164" cy="1580134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1425606">
                  <a:extLst>
                    <a:ext uri="{9D8B030D-6E8A-4147-A177-3AD203B41FA5}">
                      <a16:colId xmlns:a16="http://schemas.microsoft.com/office/drawing/2014/main" val="3835577023"/>
                    </a:ext>
                  </a:extLst>
                </a:gridCol>
                <a:gridCol w="881698">
                  <a:extLst>
                    <a:ext uri="{9D8B030D-6E8A-4147-A177-3AD203B41FA5}">
                      <a16:colId xmlns:a16="http://schemas.microsoft.com/office/drawing/2014/main" val="2234787660"/>
                    </a:ext>
                  </a:extLst>
                </a:gridCol>
                <a:gridCol w="1072612">
                  <a:extLst>
                    <a:ext uri="{9D8B030D-6E8A-4147-A177-3AD203B41FA5}">
                      <a16:colId xmlns:a16="http://schemas.microsoft.com/office/drawing/2014/main" val="3172895947"/>
                    </a:ext>
                  </a:extLst>
                </a:gridCol>
                <a:gridCol w="1150248">
                  <a:extLst>
                    <a:ext uri="{9D8B030D-6E8A-4147-A177-3AD203B41FA5}">
                      <a16:colId xmlns:a16="http://schemas.microsoft.com/office/drawing/2014/main" val="3343652425"/>
                    </a:ext>
                  </a:extLst>
                </a:gridCol>
              </a:tblGrid>
              <a:tr h="4400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Población de S. frugiperda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BR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Longitud</a:t>
                      </a:r>
                      <a:endParaRPr lang="es-EC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B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Latitud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BR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Fecha de colecta</a:t>
                      </a:r>
                      <a:endParaRPr lang="es-EC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4660952"/>
                  </a:ext>
                </a:extLst>
              </a:tr>
              <a:tr h="106438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Mocache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C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Balzar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C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Tosagua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s-EC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Buena Fe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-79.555175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-79.952431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-80.242828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-79.488131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-1.357172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-1.189272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-0.749186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-0.936127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18/07/2024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03/07/2024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01/08/2024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E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20/06/2024</a:t>
                      </a:r>
                      <a:endParaRPr lang="es-EC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67695370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9CE0E874-853E-420A-A494-69F1EC6415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439" y="2233846"/>
            <a:ext cx="499442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C" sz="14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Tabla 6.</a:t>
            </a:r>
            <a:r>
              <a:rPr kumimoji="0" lang="es-ES" altLang="es-EC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EC" altLang="es-EC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Poblaciones de </a:t>
            </a:r>
            <a:r>
              <a:rPr kumimoji="0" lang="es-EC" altLang="es-EC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S. frugiperda</a:t>
            </a:r>
            <a:r>
              <a:rPr kumimoji="0" lang="es-EC" altLang="es-EC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analizadas para diagnosticar la susceptibilidad a insecticidas.</a:t>
            </a:r>
            <a:endParaRPr kumimoji="0" lang="es-EC" altLang="es-EC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E64DF33-EDD5-4002-B922-A15F7A1665E8}"/>
              </a:ext>
            </a:extLst>
          </p:cNvPr>
          <p:cNvSpPr txBox="1"/>
          <p:nvPr/>
        </p:nvSpPr>
        <p:spPr>
          <a:xfrm>
            <a:off x="6509551" y="1618293"/>
            <a:ext cx="312272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Cría y mantenimiento: </a:t>
            </a:r>
          </a:p>
          <a:p>
            <a:r>
              <a:rPr lang="es-EC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Desinfección </a:t>
            </a:r>
          </a:p>
          <a:p>
            <a:r>
              <a:rPr lang="es-EC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s-EC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rianza </a:t>
            </a:r>
          </a:p>
          <a:p>
            <a:r>
              <a:rPr lang="es-EC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Formación de jaulas</a:t>
            </a:r>
          </a:p>
          <a:p>
            <a:r>
              <a:rPr lang="es-EC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Cambio de papel</a:t>
            </a:r>
          </a:p>
          <a:p>
            <a:r>
              <a:rPr lang="es-EC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Traslado de huevecillos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297C2B6-EA33-43A4-AA92-2448D5CE3EA7}"/>
              </a:ext>
            </a:extLst>
          </p:cNvPr>
          <p:cNvSpPr txBox="1"/>
          <p:nvPr/>
        </p:nvSpPr>
        <p:spPr>
          <a:xfrm>
            <a:off x="5379868" y="3507375"/>
            <a:ext cx="5137953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Bioensayos de susceptibilidad: </a:t>
            </a:r>
          </a:p>
          <a:p>
            <a:r>
              <a:rPr lang="es-EC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No. 020 del IRAC (</a:t>
            </a:r>
            <a:r>
              <a:rPr lang="es-EC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Insecticide</a:t>
            </a:r>
            <a:r>
              <a:rPr lang="es-EC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C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Resistance</a:t>
            </a:r>
            <a:r>
              <a:rPr lang="es-EC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C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Action</a:t>
            </a:r>
            <a:r>
              <a:rPr lang="es-EC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C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Committee</a:t>
            </a:r>
            <a:r>
              <a:rPr lang="es-EC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IRAC)</a:t>
            </a:r>
            <a:r>
              <a:rPr lang="es-EC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s-EC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rianza. Placas de 2</a:t>
            </a:r>
            <a:r>
              <a:rPr lang="es-EC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pocillos con aproximadamente 1,5 </a:t>
            </a:r>
            <a:r>
              <a:rPr lang="es-EC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mL</a:t>
            </a:r>
            <a:r>
              <a:rPr lang="es-EC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dieta</a:t>
            </a:r>
          </a:p>
          <a:p>
            <a:r>
              <a:rPr lang="es-EC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Esterilización</a:t>
            </a:r>
          </a:p>
          <a:p>
            <a:r>
              <a:rPr lang="es-EC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Preparación y aplicación de solución</a:t>
            </a:r>
          </a:p>
          <a:p>
            <a:r>
              <a:rPr lang="es-EC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Inoculacion</a:t>
            </a:r>
            <a:r>
              <a:rPr lang="es-EC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 tapado de placas</a:t>
            </a:r>
          </a:p>
          <a:p>
            <a:r>
              <a:rPr lang="es-EC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Climatizacion</a:t>
            </a:r>
            <a:endParaRPr lang="es-EC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C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Evaluación de mortalidad lue</a:t>
            </a:r>
            <a:r>
              <a:rPr lang="es-EC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go de 96 horas</a:t>
            </a:r>
            <a:endParaRPr lang="es-EC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CC9BB34-92D0-48D0-BE65-06EE289B8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2891" y="2001940"/>
            <a:ext cx="2219136" cy="987638"/>
          </a:xfrm>
          <a:prstGeom prst="rect">
            <a:avLst/>
          </a:prstGeom>
        </p:spPr>
      </p:pic>
      <p:pic>
        <p:nvPicPr>
          <p:cNvPr id="12" name="Imagen 11" descr="Una bandeja de metal&#10;&#10;Descripción generada automáticamente con confianza baja">
            <a:extLst>
              <a:ext uri="{FF2B5EF4-FFF2-40B4-BE49-F238E27FC236}">
                <a16:creationId xmlns:a16="http://schemas.microsoft.com/office/drawing/2014/main" id="{B6D2A545-EEEB-445B-8540-0FBF607C31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459" y="3772897"/>
            <a:ext cx="1472772" cy="195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75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C857929-A9E8-4ACD-BCC4-D6725FC9E95A}"/>
              </a:ext>
            </a:extLst>
          </p:cNvPr>
          <p:cNvSpPr txBox="1"/>
          <p:nvPr/>
        </p:nvSpPr>
        <p:spPr>
          <a:xfrm>
            <a:off x="4482353" y="105473"/>
            <a:ext cx="3227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Metodología</a:t>
            </a:r>
            <a:endParaRPr lang="es-EC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0AE2F39-1F39-4533-A39B-2159444BE421}"/>
                  </a:ext>
                </a:extLst>
              </p:cNvPr>
              <p:cNvSpPr txBox="1"/>
              <p:nvPr/>
            </p:nvSpPr>
            <p:spPr>
              <a:xfrm>
                <a:off x="568171" y="828570"/>
                <a:ext cx="5527829" cy="45316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s-EC" sz="1600" b="1" i="1" kern="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Variables evaluadas</a:t>
                </a:r>
                <a:endParaRPr lang="es-EC" sz="1600" b="1" kern="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s-EC" sz="1600" b="1" i="1" kern="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Porcentaje de mortalidad de las larvas del gusano cogollero</a:t>
                </a:r>
                <a:endParaRPr lang="es-EC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s-EC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En los tratamientos bajo estudio, para determinar la mortalidad de cada producto con sus respetivas dosis se empleó la fórmula de Schneider-</a:t>
                </a:r>
                <a:r>
                  <a:rPr lang="es-EC" sz="16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Orelli</a:t>
                </a:r>
                <a:r>
                  <a:rPr lang="es-EC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</a:t>
                </a:r>
                <a:r>
                  <a:rPr lang="es-EC" sz="16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Puntener</a:t>
                </a:r>
                <a:r>
                  <a:rPr lang="es-EC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1981).</a:t>
                </a:r>
              </a:p>
              <a:p>
                <a:pPr algn="just">
                  <a:lnSpc>
                    <a:spcPct val="150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s-EC" sz="1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𝑀𝑐</m:t>
                    </m:r>
                    <m:r>
                      <a:rPr lang="es-EC" sz="16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% = </m:t>
                    </m:r>
                    <m:f>
                      <m:fPr>
                        <m:ctrlPr>
                          <a:rPr lang="es-EC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s-EC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𝑀𝑇</m:t>
                        </m:r>
                        <m:r>
                          <a:rPr lang="es-EC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% − </m:t>
                        </m:r>
                        <m:r>
                          <a:rPr lang="es-EC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𝑀𝐶</m:t>
                        </m:r>
                        <m:r>
                          <a:rPr lang="es-EC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% </m:t>
                        </m:r>
                      </m:num>
                      <m:den>
                        <m:r>
                          <a:rPr lang="es-EC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100 − </m:t>
                        </m:r>
                        <m:r>
                          <a:rPr lang="es-EC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𝑀𝐶</m:t>
                        </m:r>
                        <m:r>
                          <a:rPr lang="es-EC" sz="1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%</m:t>
                        </m:r>
                      </m:den>
                    </m:f>
                  </m:oMath>
                </a14:m>
                <a:r>
                  <a:rPr lang="es-EC" sz="16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× 100</a:t>
                </a:r>
                <a:endParaRPr lang="es-EC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s-EC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Donde:</a:t>
                </a:r>
              </a:p>
              <a:p>
                <a:pPr algn="just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s-EC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Mc% = Mortalidad corregida</a:t>
                </a:r>
              </a:p>
              <a:p>
                <a:pPr algn="just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s-EC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MT% = Porcentaje de mortalidad en el tratamiento</a:t>
                </a:r>
              </a:p>
              <a:p>
                <a:pPr algn="just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s-EC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MC% = Porcentaje de mortalidad en el control</a:t>
                </a: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0AE2F39-1F39-4533-A39B-2159444BE4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171" y="828570"/>
                <a:ext cx="5527829" cy="4531625"/>
              </a:xfrm>
              <a:prstGeom prst="rect">
                <a:avLst/>
              </a:prstGeom>
              <a:blipFill>
                <a:blip r:embed="rId2"/>
                <a:stretch>
                  <a:fillRect l="-551" r="-662"/>
                </a:stretch>
              </a:blipFill>
            </p:spPr>
            <p:txBody>
              <a:bodyPr/>
              <a:lstStyle/>
              <a:p>
                <a:r>
                  <a:rPr lang="es-EC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adroTexto 5">
            <a:extLst>
              <a:ext uri="{FF2B5EF4-FFF2-40B4-BE49-F238E27FC236}">
                <a16:creationId xmlns:a16="http://schemas.microsoft.com/office/drawing/2014/main" id="{99592C8C-A6CC-4370-860B-D06A2A710624}"/>
              </a:ext>
            </a:extLst>
          </p:cNvPr>
          <p:cNvSpPr txBox="1"/>
          <p:nvPr/>
        </p:nvSpPr>
        <p:spPr>
          <a:xfrm>
            <a:off x="6974149" y="1782395"/>
            <a:ext cx="464968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Tratamiento de los datos: </a:t>
            </a:r>
          </a:p>
          <a:p>
            <a:pPr algn="just"/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utilizó un Modelo Lineal Generalizado con distribución Binomial y enlace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logit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para analizar los datos de mortalidad (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Demétrio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2014). La bondad de ajuste del modelo se evaluó con un gráfico de media normal y envolvente simulada, usando el paquete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hnp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(Moral et al., 2017). En casos de diferencias significativas (p &lt; 0,05) en el Análisis de Desviación, las medias se compararon mediante contrastes con la función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cld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del paquete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emmeans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Lenth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R, 2024). Todos los análisis se realizaron en R (R Core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Team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2024) y se corrigieron las mortalidades en las dosis usando los datos del control.</a:t>
            </a:r>
            <a:endParaRPr lang="es-EC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830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289</TotalTime>
  <Words>1741</Words>
  <Application>Microsoft Office PowerPoint</Application>
  <PresentationFormat>Panorámica</PresentationFormat>
  <Paragraphs>191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Times New Roman</vt:lpstr>
      <vt:lpstr>Office Theme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Margoth  Aguirre Pérez</dc:creator>
  <cp:lastModifiedBy>IVAN JOSEPH CALVACHE IBALBO</cp:lastModifiedBy>
  <cp:revision>34</cp:revision>
  <dcterms:created xsi:type="dcterms:W3CDTF">2021-07-21T16:32:53Z</dcterms:created>
  <dcterms:modified xsi:type="dcterms:W3CDTF">2024-11-26T07:34:55Z</dcterms:modified>
</cp:coreProperties>
</file>