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7"/>
  </p:notesMasterIdLst>
  <p:handoutMasterIdLst>
    <p:handoutMasterId r:id="rId28"/>
  </p:handoutMasterIdLst>
  <p:sldIdLst>
    <p:sldId id="273" r:id="rId5"/>
    <p:sldId id="296" r:id="rId6"/>
    <p:sldId id="304" r:id="rId7"/>
    <p:sldId id="305" r:id="rId8"/>
    <p:sldId id="306" r:id="rId9"/>
    <p:sldId id="288" r:id="rId10"/>
    <p:sldId id="293" r:id="rId11"/>
    <p:sldId id="322" r:id="rId12"/>
    <p:sldId id="307" r:id="rId13"/>
    <p:sldId id="310" r:id="rId14"/>
    <p:sldId id="311" r:id="rId15"/>
    <p:sldId id="313" r:id="rId16"/>
    <p:sldId id="317" r:id="rId17"/>
    <p:sldId id="314" r:id="rId18"/>
    <p:sldId id="318" r:id="rId19"/>
    <p:sldId id="315" r:id="rId20"/>
    <p:sldId id="319" r:id="rId21"/>
    <p:sldId id="308" r:id="rId22"/>
    <p:sldId id="323" r:id="rId23"/>
    <p:sldId id="316" r:id="rId24"/>
    <p:sldId id="309" r:id="rId25"/>
    <p:sldId id="302" r:id="rId26"/>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73" d="100"/>
          <a:sy n="73" d="100"/>
        </p:scale>
        <p:origin x="618" y="72"/>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Germinación (%)</c:v>
                </c:pt>
              </c:strCache>
            </c:strRef>
          </c:tx>
          <c:spPr>
            <a:solidFill>
              <a:schemeClr val="accent1"/>
            </a:solidFill>
            <a:ln>
              <a:noFill/>
            </a:ln>
            <a:effectLst/>
          </c:spPr>
          <c:invertIfNegative val="0"/>
          <c:dPt>
            <c:idx val="0"/>
            <c:invertIfNegative val="0"/>
            <c:bubble3D val="0"/>
            <c:spPr>
              <a:pattFill prst="dkUpDiag">
                <a:fgClr>
                  <a:schemeClr val="tx1"/>
                </a:fgClr>
                <a:bgClr>
                  <a:schemeClr val="bg1"/>
                </a:bgClr>
              </a:pattFill>
              <a:ln>
                <a:noFill/>
              </a:ln>
              <a:effectLst/>
            </c:spPr>
            <c:extLst>
              <c:ext xmlns:c16="http://schemas.microsoft.com/office/drawing/2014/chart" uri="{C3380CC4-5D6E-409C-BE32-E72D297353CC}">
                <c16:uniqueId val="{00000001-5498-4A4C-961A-75881E67DF83}"/>
              </c:ext>
            </c:extLst>
          </c:dPt>
          <c:dPt>
            <c:idx val="1"/>
            <c:invertIfNegative val="0"/>
            <c:bubble3D val="0"/>
            <c:spPr>
              <a:pattFill prst="dkDnDiag">
                <a:fgClr>
                  <a:schemeClr val="tx1"/>
                </a:fgClr>
                <a:bgClr>
                  <a:schemeClr val="bg1"/>
                </a:bgClr>
              </a:pattFill>
              <a:ln>
                <a:noFill/>
              </a:ln>
              <a:effectLst/>
            </c:spPr>
            <c:extLst>
              <c:ext xmlns:c16="http://schemas.microsoft.com/office/drawing/2014/chart" uri="{C3380CC4-5D6E-409C-BE32-E72D297353CC}">
                <c16:uniqueId val="{00000003-5498-4A4C-961A-75881E67DF83}"/>
              </c:ext>
            </c:extLst>
          </c:dPt>
          <c:dPt>
            <c:idx val="2"/>
            <c:invertIfNegative val="0"/>
            <c:bubble3D val="0"/>
            <c:spPr>
              <a:pattFill prst="ltUpDiag">
                <a:fgClr>
                  <a:schemeClr val="tx1"/>
                </a:fgClr>
                <a:bgClr>
                  <a:schemeClr val="bg1"/>
                </a:bgClr>
              </a:pattFill>
              <a:ln>
                <a:noFill/>
              </a:ln>
              <a:effectLst/>
            </c:spPr>
            <c:extLst>
              <c:ext xmlns:c16="http://schemas.microsoft.com/office/drawing/2014/chart" uri="{C3380CC4-5D6E-409C-BE32-E72D297353CC}">
                <c16:uniqueId val="{00000005-5498-4A4C-961A-75881E67DF83}"/>
              </c:ext>
            </c:extLst>
          </c:dPt>
          <c:dLbls>
            <c:dLbl>
              <c:idx val="0"/>
              <c:tx>
                <c:rich>
                  <a:bodyPr/>
                  <a:lstStyle/>
                  <a:p>
                    <a:fld id="{34AA64A2-435E-4F0E-99B9-1BB77B709309}"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498-4A4C-961A-75881E67DF83}"/>
                </c:ext>
              </c:extLst>
            </c:dLbl>
            <c:dLbl>
              <c:idx val="1"/>
              <c:tx>
                <c:rich>
                  <a:bodyPr/>
                  <a:lstStyle/>
                  <a:p>
                    <a:fld id="{6E964698-760B-4724-9958-E6171B56E4C2}"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5498-4A4C-961A-75881E67DF83}"/>
                </c:ext>
              </c:extLst>
            </c:dLbl>
            <c:dLbl>
              <c:idx val="2"/>
              <c:tx>
                <c:rich>
                  <a:bodyPr/>
                  <a:lstStyle/>
                  <a:p>
                    <a:fld id="{7F5C5EB2-21FE-408E-B55F-C3D8A8C03F08}"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5498-4A4C-961A-75881E67DF83}"/>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S1</c:v>
                </c:pt>
                <c:pt idx="1">
                  <c:v>S2</c:v>
                </c:pt>
                <c:pt idx="2">
                  <c:v>S3</c:v>
                </c:pt>
              </c:strCache>
            </c:strRef>
          </c:cat>
          <c:val>
            <c:numRef>
              <c:f>Hoja1!$B$2:$B$4</c:f>
              <c:numCache>
                <c:formatCode>General</c:formatCode>
                <c:ptCount val="3"/>
                <c:pt idx="0">
                  <c:v>90</c:v>
                </c:pt>
                <c:pt idx="1">
                  <c:v>96</c:v>
                </c:pt>
                <c:pt idx="2">
                  <c:v>74</c:v>
                </c:pt>
              </c:numCache>
            </c:numRef>
          </c:val>
          <c:extLst>
            <c:ext xmlns:c16="http://schemas.microsoft.com/office/drawing/2014/chart" uri="{C3380CC4-5D6E-409C-BE32-E72D297353CC}">
              <c16:uniqueId val="{00000006-5498-4A4C-961A-75881E67DF83}"/>
            </c:ext>
          </c:extLst>
        </c:ser>
        <c:dLbls>
          <c:dLblPos val="outEnd"/>
          <c:showLegendKey val="0"/>
          <c:showVal val="1"/>
          <c:showCatName val="0"/>
          <c:showSerName val="0"/>
          <c:showPercent val="0"/>
          <c:showBubbleSize val="0"/>
        </c:dLbls>
        <c:gapWidth val="150"/>
        <c:axId val="1267188896"/>
        <c:axId val="1267193472"/>
      </c:barChart>
      <c:catAx>
        <c:axId val="1267188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1267193472"/>
        <c:crosses val="autoZero"/>
        <c:auto val="1"/>
        <c:lblAlgn val="ctr"/>
        <c:lblOffset val="100"/>
        <c:noMultiLvlLbl val="0"/>
      </c:catAx>
      <c:valAx>
        <c:axId val="1267193472"/>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C" sz="1200" b="1">
                    <a:solidFill>
                      <a:sysClr val="windowText" lastClr="000000"/>
                    </a:solidFill>
                    <a:latin typeface="Times New Roman" panose="02020603050405020304" pitchFamily="18" charset="0"/>
                    <a:cs typeface="Times New Roman" panose="02020603050405020304" pitchFamily="18" charset="0"/>
                  </a:rPr>
                  <a:t>Germinación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C"/>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1267188896"/>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Serie 1</c:v>
                </c:pt>
              </c:strCache>
            </c:strRef>
          </c:tx>
          <c:spPr>
            <a:solidFill>
              <a:schemeClr val="accent1"/>
            </a:solidFill>
            <a:ln>
              <a:noFill/>
            </a:ln>
            <a:effectLst/>
          </c:spPr>
          <c:invertIfNegative val="0"/>
          <c:dPt>
            <c:idx val="0"/>
            <c:invertIfNegative val="0"/>
            <c:bubble3D val="0"/>
            <c:spPr>
              <a:pattFill prst="wdUpDiag">
                <a:fgClr>
                  <a:sysClr val="windowText" lastClr="000000"/>
                </a:fgClr>
                <a:bgClr>
                  <a:schemeClr val="bg1"/>
                </a:bgClr>
              </a:pattFill>
              <a:ln>
                <a:noFill/>
              </a:ln>
              <a:effectLst/>
            </c:spPr>
            <c:extLst>
              <c:ext xmlns:c16="http://schemas.microsoft.com/office/drawing/2014/chart" uri="{C3380CC4-5D6E-409C-BE32-E72D297353CC}">
                <c16:uniqueId val="{00000001-98AE-4C7E-9334-A3213B72FE96}"/>
              </c:ext>
            </c:extLst>
          </c:dPt>
          <c:dPt>
            <c:idx val="1"/>
            <c:invertIfNegative val="0"/>
            <c:bubble3D val="0"/>
            <c:spPr>
              <a:pattFill prst="ltUpDiag">
                <a:fgClr>
                  <a:sysClr val="windowText" lastClr="000000"/>
                </a:fgClr>
                <a:bgClr>
                  <a:schemeClr val="bg1"/>
                </a:bgClr>
              </a:pattFill>
              <a:ln>
                <a:noFill/>
              </a:ln>
              <a:effectLst/>
            </c:spPr>
            <c:extLst>
              <c:ext xmlns:c16="http://schemas.microsoft.com/office/drawing/2014/chart" uri="{C3380CC4-5D6E-409C-BE32-E72D297353CC}">
                <c16:uniqueId val="{00000003-98AE-4C7E-9334-A3213B72FE96}"/>
              </c:ext>
            </c:extLst>
          </c:dPt>
          <c:dPt>
            <c:idx val="2"/>
            <c:invertIfNegative val="0"/>
            <c:bubble3D val="0"/>
            <c:spPr>
              <a:pattFill prst="wdDnDiag">
                <a:fgClr>
                  <a:sysClr val="windowText" lastClr="000000"/>
                </a:fgClr>
                <a:bgClr>
                  <a:schemeClr val="bg1"/>
                </a:bgClr>
              </a:pattFill>
              <a:ln>
                <a:noFill/>
              </a:ln>
              <a:effectLst/>
            </c:spPr>
            <c:extLst>
              <c:ext xmlns:c16="http://schemas.microsoft.com/office/drawing/2014/chart" uri="{C3380CC4-5D6E-409C-BE32-E72D297353CC}">
                <c16:uniqueId val="{00000005-98AE-4C7E-9334-A3213B72FE96}"/>
              </c:ext>
            </c:extLst>
          </c:dPt>
          <c:dLbls>
            <c:dLbl>
              <c:idx val="0"/>
              <c:tx>
                <c:rich>
                  <a:bodyPr/>
                  <a:lstStyle/>
                  <a:p>
                    <a:fld id="{EA2670B5-9560-45FF-A49A-041085C3C0F3}"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8AE-4C7E-9334-A3213B72FE96}"/>
                </c:ext>
              </c:extLst>
            </c:dLbl>
            <c:dLbl>
              <c:idx val="1"/>
              <c:tx>
                <c:rich>
                  <a:bodyPr/>
                  <a:lstStyle/>
                  <a:p>
                    <a:fld id="{05109E1E-2A3C-4D92-AB45-20E4B550CD3E}"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8AE-4C7E-9334-A3213B72FE96}"/>
                </c:ext>
              </c:extLst>
            </c:dLbl>
            <c:dLbl>
              <c:idx val="2"/>
              <c:tx>
                <c:rich>
                  <a:bodyPr/>
                  <a:lstStyle/>
                  <a:p>
                    <a:fld id="{FB6E95A3-B976-4AF1-8A60-4BC036A7706C}"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98AE-4C7E-9334-A3213B72FE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S1</c:v>
                </c:pt>
                <c:pt idx="1">
                  <c:v>S2</c:v>
                </c:pt>
                <c:pt idx="2">
                  <c:v>S3</c:v>
                </c:pt>
              </c:strCache>
            </c:strRef>
          </c:cat>
          <c:val>
            <c:numRef>
              <c:f>Hoja1!$B$2:$B$4</c:f>
              <c:numCache>
                <c:formatCode>General</c:formatCode>
                <c:ptCount val="3"/>
                <c:pt idx="0">
                  <c:v>100</c:v>
                </c:pt>
                <c:pt idx="1">
                  <c:v>88</c:v>
                </c:pt>
                <c:pt idx="2">
                  <c:v>92</c:v>
                </c:pt>
              </c:numCache>
            </c:numRef>
          </c:val>
          <c:extLst>
            <c:ext xmlns:c16="http://schemas.microsoft.com/office/drawing/2014/chart" uri="{C3380CC4-5D6E-409C-BE32-E72D297353CC}">
              <c16:uniqueId val="{00000006-98AE-4C7E-9334-A3213B72FE96}"/>
            </c:ext>
          </c:extLst>
        </c:ser>
        <c:dLbls>
          <c:dLblPos val="outEnd"/>
          <c:showLegendKey val="0"/>
          <c:showVal val="1"/>
          <c:showCatName val="0"/>
          <c:showSerName val="0"/>
          <c:showPercent val="0"/>
          <c:showBubbleSize val="0"/>
        </c:dLbls>
        <c:gapWidth val="150"/>
        <c:axId val="1267195968"/>
        <c:axId val="1267177248"/>
      </c:barChart>
      <c:catAx>
        <c:axId val="1267195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1267177248"/>
        <c:crosses val="autoZero"/>
        <c:auto val="1"/>
        <c:lblAlgn val="ctr"/>
        <c:lblOffset val="100"/>
        <c:noMultiLvlLbl val="0"/>
      </c:catAx>
      <c:valAx>
        <c:axId val="1267177248"/>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s-EC" sz="1200" b="1" i="0" baseline="0">
                    <a:solidFill>
                      <a:sysClr val="windowText" lastClr="000000"/>
                    </a:solidFill>
                    <a:effectLst/>
                    <a:latin typeface="Times New Roman" panose="02020603050405020304" pitchFamily="18" charset="0"/>
                    <a:cs typeface="Times New Roman" panose="02020603050405020304" pitchFamily="18" charset="0"/>
                  </a:rPr>
                  <a:t>Germinación (%)</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title>
        <c:numFmt formatCode="General"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C"/>
          </a:p>
        </c:txPr>
        <c:crossAx val="126719596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Columna1</c:v>
                </c:pt>
              </c:strCache>
            </c:strRef>
          </c:tx>
          <c:spPr>
            <a:solidFill>
              <a:schemeClr val="accent1"/>
            </a:solidFill>
            <a:ln>
              <a:noFill/>
            </a:ln>
            <a:effectLst/>
          </c:spPr>
          <c:invertIfNegative val="0"/>
          <c:dPt>
            <c:idx val="0"/>
            <c:invertIfNegative val="0"/>
            <c:bubble3D val="0"/>
            <c:spPr>
              <a:pattFill prst="wdDnDiag">
                <a:fgClr>
                  <a:schemeClr val="tx1"/>
                </a:fgClr>
                <a:bgClr>
                  <a:schemeClr val="bg1"/>
                </a:bgClr>
              </a:pattFill>
              <a:ln>
                <a:noFill/>
              </a:ln>
              <a:effectLst/>
            </c:spPr>
            <c:extLst>
              <c:ext xmlns:c16="http://schemas.microsoft.com/office/drawing/2014/chart" uri="{C3380CC4-5D6E-409C-BE32-E72D297353CC}">
                <c16:uniqueId val="{00000001-4776-44C4-97CB-BF305B77C5D5}"/>
              </c:ext>
            </c:extLst>
          </c:dPt>
          <c:dPt>
            <c:idx val="1"/>
            <c:invertIfNegative val="0"/>
            <c:bubble3D val="0"/>
            <c:spPr>
              <a:pattFill prst="narHorz">
                <a:fgClr>
                  <a:schemeClr val="tx1"/>
                </a:fgClr>
                <a:bgClr>
                  <a:schemeClr val="bg1"/>
                </a:bgClr>
              </a:pattFill>
              <a:ln>
                <a:noFill/>
              </a:ln>
              <a:effectLst/>
            </c:spPr>
            <c:extLst>
              <c:ext xmlns:c16="http://schemas.microsoft.com/office/drawing/2014/chart" uri="{C3380CC4-5D6E-409C-BE32-E72D297353CC}">
                <c16:uniqueId val="{00000003-4776-44C4-97CB-BF305B77C5D5}"/>
              </c:ext>
            </c:extLst>
          </c:dPt>
          <c:dPt>
            <c:idx val="2"/>
            <c:invertIfNegative val="0"/>
            <c:bubble3D val="0"/>
            <c:spPr>
              <a:pattFill prst="wdUpDiag">
                <a:fgClr>
                  <a:schemeClr val="tx1"/>
                </a:fgClr>
                <a:bgClr>
                  <a:schemeClr val="bg1"/>
                </a:bgClr>
              </a:pattFill>
              <a:ln>
                <a:noFill/>
              </a:ln>
              <a:effectLst/>
            </c:spPr>
            <c:extLst>
              <c:ext xmlns:c16="http://schemas.microsoft.com/office/drawing/2014/chart" uri="{C3380CC4-5D6E-409C-BE32-E72D297353CC}">
                <c16:uniqueId val="{00000005-4776-44C4-97CB-BF305B77C5D5}"/>
              </c:ext>
            </c:extLst>
          </c:dPt>
          <c:dLbls>
            <c:dLbl>
              <c:idx val="0"/>
              <c:tx>
                <c:rich>
                  <a:bodyPr/>
                  <a:lstStyle/>
                  <a:p>
                    <a:fld id="{0D6D7D1E-09A6-49C6-8F08-AD4F070FD06F}"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776-44C4-97CB-BF305B77C5D5}"/>
                </c:ext>
              </c:extLst>
            </c:dLbl>
            <c:dLbl>
              <c:idx val="1"/>
              <c:tx>
                <c:rich>
                  <a:bodyPr/>
                  <a:lstStyle/>
                  <a:p>
                    <a:fld id="{5C6D235D-C177-4F25-A01E-E1CBCF32AD64}"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776-44C4-97CB-BF305B77C5D5}"/>
                </c:ext>
              </c:extLst>
            </c:dLbl>
            <c:dLbl>
              <c:idx val="2"/>
              <c:tx>
                <c:rich>
                  <a:bodyPr/>
                  <a:lstStyle/>
                  <a:p>
                    <a:fld id="{5CC6B802-DFC0-4346-93BA-856A1B09F3A1}"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776-44C4-97CB-BF305B77C5D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S1</c:v>
                </c:pt>
                <c:pt idx="1">
                  <c:v>S2</c:v>
                </c:pt>
                <c:pt idx="2">
                  <c:v>S3</c:v>
                </c:pt>
              </c:strCache>
            </c:strRef>
          </c:cat>
          <c:val>
            <c:numRef>
              <c:f>Hoja1!$B$2:$B$4</c:f>
              <c:numCache>
                <c:formatCode>General</c:formatCode>
                <c:ptCount val="3"/>
                <c:pt idx="0">
                  <c:v>98</c:v>
                </c:pt>
                <c:pt idx="1">
                  <c:v>94</c:v>
                </c:pt>
                <c:pt idx="2">
                  <c:v>68</c:v>
                </c:pt>
              </c:numCache>
            </c:numRef>
          </c:val>
          <c:extLst>
            <c:ext xmlns:c16="http://schemas.microsoft.com/office/drawing/2014/chart" uri="{C3380CC4-5D6E-409C-BE32-E72D297353CC}">
              <c16:uniqueId val="{00000006-4776-44C4-97CB-BF305B77C5D5}"/>
            </c:ext>
          </c:extLst>
        </c:ser>
        <c:dLbls>
          <c:dLblPos val="outEnd"/>
          <c:showLegendKey val="0"/>
          <c:showVal val="1"/>
          <c:showCatName val="0"/>
          <c:showSerName val="0"/>
          <c:showPercent val="0"/>
          <c:showBubbleSize val="0"/>
        </c:dLbls>
        <c:gapWidth val="150"/>
        <c:axId val="2125836160"/>
        <c:axId val="2125827008"/>
      </c:barChart>
      <c:catAx>
        <c:axId val="2125836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2125827008"/>
        <c:crosses val="autoZero"/>
        <c:auto val="1"/>
        <c:lblAlgn val="ctr"/>
        <c:lblOffset val="100"/>
        <c:noMultiLvlLbl val="0"/>
      </c:catAx>
      <c:valAx>
        <c:axId val="2125827008"/>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C" sz="1200" b="1">
                    <a:solidFill>
                      <a:sysClr val="windowText" lastClr="000000"/>
                    </a:solidFill>
                    <a:latin typeface="Times New Roman" panose="02020603050405020304" pitchFamily="18" charset="0"/>
                    <a:cs typeface="Times New Roman" panose="02020603050405020304" pitchFamily="18" charset="0"/>
                  </a:rPr>
                  <a:t>Sobrevivencia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C"/>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21258361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Columna1</c:v>
                </c:pt>
              </c:strCache>
            </c:strRef>
          </c:tx>
          <c:spPr>
            <a:pattFill prst="wdDnDiag">
              <a:fgClr>
                <a:schemeClr val="tx1"/>
              </a:fgClr>
              <a:bgClr>
                <a:schemeClr val="bg1"/>
              </a:bgClr>
            </a:pattFill>
            <a:ln>
              <a:noFill/>
            </a:ln>
            <a:effectLst/>
          </c:spPr>
          <c:invertIfNegative val="0"/>
          <c:dPt>
            <c:idx val="1"/>
            <c:invertIfNegative val="0"/>
            <c:bubble3D val="0"/>
            <c:spPr>
              <a:pattFill prst="dkDnDiag">
                <a:fgClr>
                  <a:schemeClr val="tx1"/>
                </a:fgClr>
                <a:bgClr>
                  <a:schemeClr val="bg1"/>
                </a:bgClr>
              </a:pattFill>
              <a:ln>
                <a:noFill/>
              </a:ln>
              <a:effectLst/>
            </c:spPr>
            <c:extLst>
              <c:ext xmlns:c16="http://schemas.microsoft.com/office/drawing/2014/chart" uri="{C3380CC4-5D6E-409C-BE32-E72D297353CC}">
                <c16:uniqueId val="{00000001-A5E8-40BF-881B-8DD63F21AF0D}"/>
              </c:ext>
            </c:extLst>
          </c:dPt>
          <c:dPt>
            <c:idx val="2"/>
            <c:invertIfNegative val="0"/>
            <c:bubble3D val="0"/>
            <c:spPr>
              <a:pattFill prst="wdUpDiag">
                <a:fgClr>
                  <a:schemeClr val="tx1"/>
                </a:fgClr>
                <a:bgClr>
                  <a:schemeClr val="bg1"/>
                </a:bgClr>
              </a:pattFill>
              <a:ln>
                <a:noFill/>
              </a:ln>
              <a:effectLst/>
            </c:spPr>
            <c:extLst>
              <c:ext xmlns:c16="http://schemas.microsoft.com/office/drawing/2014/chart" uri="{C3380CC4-5D6E-409C-BE32-E72D297353CC}">
                <c16:uniqueId val="{00000003-A5E8-40BF-881B-8DD63F21AF0D}"/>
              </c:ext>
            </c:extLst>
          </c:dPt>
          <c:dLbls>
            <c:dLbl>
              <c:idx val="0"/>
              <c:tx>
                <c:rich>
                  <a:bodyPr/>
                  <a:lstStyle/>
                  <a:p>
                    <a:fld id="{57DF7681-3723-49C9-976D-1D196E13B6D6}"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A5E8-40BF-881B-8DD63F21AF0D}"/>
                </c:ext>
              </c:extLst>
            </c:dLbl>
            <c:dLbl>
              <c:idx val="1"/>
              <c:tx>
                <c:rich>
                  <a:bodyPr/>
                  <a:lstStyle/>
                  <a:p>
                    <a:fld id="{F4D081BB-8B2C-4527-A8CE-482FAEF7F7AB}"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5E8-40BF-881B-8DD63F21AF0D}"/>
                </c:ext>
              </c:extLst>
            </c:dLbl>
            <c:dLbl>
              <c:idx val="2"/>
              <c:tx>
                <c:rich>
                  <a:bodyPr/>
                  <a:lstStyle/>
                  <a:p>
                    <a:fld id="{F0AA1A70-418B-408F-9D35-CB84CA7E7759}" type="VALUE">
                      <a:rPr lang="en-US"/>
                      <a:pPr/>
                      <a:t>[VALOR]</a:t>
                    </a:fld>
                    <a:r>
                      <a:rPr lang="en-US"/>
                      <a:t>%</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5E8-40BF-881B-8DD63F21AF0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S1</c:v>
                </c:pt>
                <c:pt idx="1">
                  <c:v>S2</c:v>
                </c:pt>
                <c:pt idx="2">
                  <c:v>S3</c:v>
                </c:pt>
              </c:strCache>
            </c:strRef>
          </c:cat>
          <c:val>
            <c:numRef>
              <c:f>Hoja1!$B$2:$B$4</c:f>
              <c:numCache>
                <c:formatCode>General</c:formatCode>
                <c:ptCount val="3"/>
                <c:pt idx="0">
                  <c:v>90</c:v>
                </c:pt>
                <c:pt idx="1">
                  <c:v>80</c:v>
                </c:pt>
                <c:pt idx="2">
                  <c:v>85</c:v>
                </c:pt>
              </c:numCache>
            </c:numRef>
          </c:val>
          <c:extLst>
            <c:ext xmlns:c16="http://schemas.microsoft.com/office/drawing/2014/chart" uri="{C3380CC4-5D6E-409C-BE32-E72D297353CC}">
              <c16:uniqueId val="{00000005-A5E8-40BF-881B-8DD63F21AF0D}"/>
            </c:ext>
          </c:extLst>
        </c:ser>
        <c:dLbls>
          <c:dLblPos val="outEnd"/>
          <c:showLegendKey val="0"/>
          <c:showVal val="1"/>
          <c:showCatName val="0"/>
          <c:showSerName val="0"/>
          <c:showPercent val="0"/>
          <c:showBubbleSize val="0"/>
        </c:dLbls>
        <c:gapWidth val="150"/>
        <c:axId val="2125831584"/>
        <c:axId val="2125827424"/>
      </c:barChart>
      <c:catAx>
        <c:axId val="2125831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2125827424"/>
        <c:crosses val="autoZero"/>
        <c:auto val="1"/>
        <c:lblAlgn val="ctr"/>
        <c:lblOffset val="100"/>
        <c:noMultiLvlLbl val="0"/>
      </c:catAx>
      <c:valAx>
        <c:axId val="2125827424"/>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s-EC" sz="1200" b="1" i="0" baseline="0">
                    <a:solidFill>
                      <a:sysClr val="windowText" lastClr="000000"/>
                    </a:solidFill>
                    <a:effectLst/>
                    <a:latin typeface="Times New Roman" panose="02020603050405020304" pitchFamily="18" charset="0"/>
                    <a:cs typeface="Times New Roman" panose="02020603050405020304" pitchFamily="18" charset="0"/>
                  </a:rPr>
                  <a:t>Sobrevivencia (%)</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s-EC"/>
          </a:p>
        </c:txPr>
        <c:crossAx val="21258315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C"/>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6862B1A-7738-4116-8B00-26F4ADB33FE6}" type="datetime1">
              <a:rPr lang="es-ES" smtClean="0"/>
              <a:t>29/11/2022</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F5B99FC-31F3-4932-8713-521E44A31B8F}" type="slidenum">
              <a:rPr lang="es-ES" smtClean="0"/>
              <a:t>‹Nº›</a:t>
            </a:fld>
            <a:endParaRPr lang="es-ES" dirty="0"/>
          </a:p>
        </p:txBody>
      </p:sp>
    </p:spTree>
    <p:extLst>
      <p:ext uri="{BB962C8B-B14F-4D97-AF65-F5344CB8AC3E}">
        <p14:creationId xmlns:p14="http://schemas.microsoft.com/office/powerpoint/2010/main" val="39687798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A0AA8B-FE1E-4F1E-90A4-D98F04249AAB}" type="datetime1">
              <a:rPr lang="es-ES" noProof="0" smtClean="0"/>
              <a:t>29/11/2022</a:t>
            </a:fld>
            <a:endParaRPr lang="es-ES" noProof="0"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noProof="0"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los estilos de texto del patrón</a:t>
            </a:r>
          </a:p>
          <a:p>
            <a:pPr lvl="1"/>
            <a:r>
              <a:rPr lang="es-ES" noProof="0" dirty="0"/>
              <a:t>Segundo nivel</a:t>
            </a:r>
          </a:p>
          <a:p>
            <a:pPr lvl="2"/>
            <a:r>
              <a:rPr lang="es-ES" noProof="0" dirty="0"/>
              <a:t>Tercer nivel</a:t>
            </a:r>
          </a:p>
          <a:p>
            <a:pPr lvl="3"/>
            <a:r>
              <a:rPr lang="es-ES" noProof="0" dirty="0"/>
              <a:t>Cuarto nivel</a:t>
            </a:r>
          </a:p>
          <a:p>
            <a:pPr lvl="4"/>
            <a:r>
              <a:rPr lang="es-ES" noProof="0"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noProof="0"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0925A1-E554-4398-84FB-9BBDE5FACB81}" type="slidenum">
              <a:rPr lang="es-ES" noProof="0" smtClean="0"/>
              <a:t>‹Nº›</a:t>
            </a:fld>
            <a:endParaRPr lang="es-ES" noProof="0" dirty="0"/>
          </a:p>
        </p:txBody>
      </p:sp>
    </p:spTree>
    <p:extLst>
      <p:ext uri="{BB962C8B-B14F-4D97-AF65-F5344CB8AC3E}">
        <p14:creationId xmlns:p14="http://schemas.microsoft.com/office/powerpoint/2010/main" val="36848366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B0925A1-E554-4398-84FB-9BBDE5FACB81}" type="slidenum">
              <a:rPr lang="es-ES" smtClean="0"/>
              <a:t>1</a:t>
            </a:fld>
            <a:endParaRPr lang="es-ES" dirty="0"/>
          </a:p>
        </p:txBody>
      </p:sp>
    </p:spTree>
    <p:extLst>
      <p:ext uri="{BB962C8B-B14F-4D97-AF65-F5344CB8AC3E}">
        <p14:creationId xmlns:p14="http://schemas.microsoft.com/office/powerpoint/2010/main" val="3746334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B0925A1-E554-4398-84FB-9BBDE5FACB81}" type="slidenum">
              <a:rPr lang="es-ES" smtClean="0"/>
              <a:t>6</a:t>
            </a:fld>
            <a:endParaRPr lang="es-ES" dirty="0"/>
          </a:p>
        </p:txBody>
      </p:sp>
    </p:spTree>
    <p:extLst>
      <p:ext uri="{BB962C8B-B14F-4D97-AF65-F5344CB8AC3E}">
        <p14:creationId xmlns:p14="http://schemas.microsoft.com/office/powerpoint/2010/main" val="4065465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B0925A1-E554-4398-84FB-9BBDE5FACB81}" type="slidenum">
              <a:rPr lang="es-ES" smtClean="0"/>
              <a:t>7</a:t>
            </a:fld>
            <a:endParaRPr lang="es-ES" dirty="0"/>
          </a:p>
        </p:txBody>
      </p:sp>
    </p:spTree>
    <p:extLst>
      <p:ext uri="{BB962C8B-B14F-4D97-AF65-F5344CB8AC3E}">
        <p14:creationId xmlns:p14="http://schemas.microsoft.com/office/powerpoint/2010/main" val="2232507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B0925A1-E554-4398-84FB-9BBDE5FACB81}" type="slidenum">
              <a:rPr lang="es-ES" smtClean="0"/>
              <a:t>8</a:t>
            </a:fld>
            <a:endParaRPr lang="es-ES" dirty="0"/>
          </a:p>
        </p:txBody>
      </p:sp>
    </p:spTree>
    <p:extLst>
      <p:ext uri="{BB962C8B-B14F-4D97-AF65-F5344CB8AC3E}">
        <p14:creationId xmlns:p14="http://schemas.microsoft.com/office/powerpoint/2010/main" val="1539153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ángulo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ctrTitle"/>
          </p:nvPr>
        </p:nvSpPr>
        <p:spPr>
          <a:xfrm>
            <a:off x="581191" y="1020431"/>
            <a:ext cx="10993549" cy="1475013"/>
          </a:xfrm>
          <a:effectLst/>
        </p:spPr>
        <p:txBody>
          <a:bodyPr rtlCol="0" anchor="b">
            <a:normAutofit/>
          </a:bodyPr>
          <a:lstStyle>
            <a:lvl1pPr>
              <a:defRPr sz="3600">
                <a:solidFill>
                  <a:schemeClr val="tx1">
                    <a:lumMod val="75000"/>
                    <a:lumOff val="25000"/>
                  </a:schemeClr>
                </a:solidFill>
              </a:defRPr>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581194" y="2495445"/>
            <a:ext cx="10993546" cy="590321"/>
          </a:xfrm>
        </p:spPr>
        <p:txBody>
          <a:bodyPr rtlCol="0"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a:t>Haga clic para modificar el estilo de subtítulo del patrón</a:t>
            </a:r>
            <a:endParaRPr lang="es-ES" noProof="0" dirty="0"/>
          </a:p>
        </p:txBody>
      </p:sp>
      <p:sp>
        <p:nvSpPr>
          <p:cNvPr id="8" name="Marcador de fecha 7">
            <a:extLst>
              <a:ext uri="{FF2B5EF4-FFF2-40B4-BE49-F238E27FC236}">
                <a16:creationId xmlns:a16="http://schemas.microsoft.com/office/drawing/2014/main" id="{7FA0ACE7-29A8-47D3-A7D9-257B711D8023}"/>
              </a:ext>
            </a:extLst>
          </p:cNvPr>
          <p:cNvSpPr>
            <a:spLocks noGrp="1"/>
          </p:cNvSpPr>
          <p:nvPr>
            <p:ph type="dt" sz="half" idx="10"/>
          </p:nvPr>
        </p:nvSpPr>
        <p:spPr/>
        <p:txBody>
          <a:bodyPr rtlCol="0"/>
          <a:lstStyle/>
          <a:p>
            <a:pPr rtl="0"/>
            <a:fld id="{749586B2-54FE-4030-9721-95DEB5EA9A47}" type="datetime1">
              <a:rPr lang="es-ES" noProof="0" smtClean="0"/>
              <a:t>29/11/2022</a:t>
            </a:fld>
            <a:endParaRPr lang="es-ES" noProof="0" dirty="0"/>
          </a:p>
        </p:txBody>
      </p:sp>
      <p:sp>
        <p:nvSpPr>
          <p:cNvPr id="9" name="Marcador de pie de página 8">
            <a:extLst>
              <a:ext uri="{FF2B5EF4-FFF2-40B4-BE49-F238E27FC236}">
                <a16:creationId xmlns:a16="http://schemas.microsoft.com/office/drawing/2014/main" id="{DEC604B9-52E9-4810-8359-47206518D038}"/>
              </a:ext>
            </a:extLst>
          </p:cNvPr>
          <p:cNvSpPr>
            <a:spLocks noGrp="1"/>
          </p:cNvSpPr>
          <p:nvPr>
            <p:ph type="ftr" sz="quarter" idx="11"/>
          </p:nvPr>
        </p:nvSpPr>
        <p:spPr/>
        <p:txBody>
          <a:bodyPr rtlCol="0"/>
          <a:lstStyle/>
          <a:p>
            <a:pPr rtl="0"/>
            <a:endParaRPr lang="es-ES" noProof="0" dirty="0"/>
          </a:p>
        </p:txBody>
      </p:sp>
      <p:sp>
        <p:nvSpPr>
          <p:cNvPr id="10" name="Marcador de posición de número de diapositiva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332958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a:xfrm>
            <a:off x="581192" y="702156"/>
            <a:ext cx="11029616" cy="1188720"/>
          </a:xfrm>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581192" y="2340864"/>
            <a:ext cx="11029615" cy="3634486"/>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8" name="Marcador de fecha 7">
            <a:extLst>
              <a:ext uri="{FF2B5EF4-FFF2-40B4-BE49-F238E27FC236}">
                <a16:creationId xmlns:a16="http://schemas.microsoft.com/office/drawing/2014/main" id="{770E6237-3456-439F-802D-3BA93FC7E3E5}"/>
              </a:ext>
            </a:extLst>
          </p:cNvPr>
          <p:cNvSpPr>
            <a:spLocks noGrp="1"/>
          </p:cNvSpPr>
          <p:nvPr>
            <p:ph type="dt" sz="half" idx="10"/>
          </p:nvPr>
        </p:nvSpPr>
        <p:spPr/>
        <p:txBody>
          <a:bodyPr rtlCol="0"/>
          <a:lstStyle/>
          <a:p>
            <a:pPr rtl="0"/>
            <a:fld id="{B34326DA-4CB7-458E-82CC-2F7591BBBED4}" type="datetime1">
              <a:rPr lang="es-ES" noProof="0" smtClean="0"/>
              <a:t>29/11/2022</a:t>
            </a:fld>
            <a:endParaRPr lang="es-ES" noProof="0" dirty="0"/>
          </a:p>
        </p:txBody>
      </p:sp>
      <p:sp>
        <p:nvSpPr>
          <p:cNvPr id="9" name="Marcador de pie de página 8">
            <a:extLst>
              <a:ext uri="{FF2B5EF4-FFF2-40B4-BE49-F238E27FC236}">
                <a16:creationId xmlns:a16="http://schemas.microsoft.com/office/drawing/2014/main" id="{1356D3B5-6063-4A89-B88F-9D3043916FF8}"/>
              </a:ext>
            </a:extLst>
          </p:cNvPr>
          <p:cNvSpPr>
            <a:spLocks noGrp="1"/>
          </p:cNvSpPr>
          <p:nvPr>
            <p:ph type="ftr" sz="quarter" idx="11"/>
          </p:nvPr>
        </p:nvSpPr>
        <p:spPr/>
        <p:txBody>
          <a:bodyPr rtlCol="0"/>
          <a:lstStyle/>
          <a:p>
            <a:pPr rtl="0"/>
            <a:endParaRPr lang="es-ES" noProof="0" dirty="0"/>
          </a:p>
        </p:txBody>
      </p:sp>
      <p:sp>
        <p:nvSpPr>
          <p:cNvPr id="10" name="Marcador de posición de número de diapositiva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669906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ángulo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581193" y="2393950"/>
            <a:ext cx="11029615" cy="2147467"/>
          </a:xfrm>
        </p:spPr>
        <p:txBody>
          <a:bodyPr rtlCol="0" anchor="b">
            <a:normAutofit/>
          </a:bodyPr>
          <a:lstStyle>
            <a:lvl1pPr algn="l">
              <a:defRPr sz="3600" b="0" cap="all">
                <a:solidFill>
                  <a:schemeClr val="tx1">
                    <a:lumMod val="75000"/>
                    <a:lumOff val="25000"/>
                  </a:schemeClr>
                </a:solidFill>
              </a:defRPr>
            </a:lvl1pPr>
          </a:lstStyle>
          <a:p>
            <a:pPr rtl="0"/>
            <a:r>
              <a:rPr lang="es-ES" noProof="0"/>
              <a:t>Haga clic para modificar el estilo de título del patrón</a:t>
            </a:r>
            <a:endParaRPr lang="es-ES" noProof="0" dirty="0"/>
          </a:p>
        </p:txBody>
      </p:sp>
      <p:sp>
        <p:nvSpPr>
          <p:cNvPr id="3" name="Marcador de texto 2"/>
          <p:cNvSpPr>
            <a:spLocks noGrp="1"/>
          </p:cNvSpPr>
          <p:nvPr>
            <p:ph type="body" idx="1"/>
          </p:nvPr>
        </p:nvSpPr>
        <p:spPr>
          <a:xfrm>
            <a:off x="581192" y="4541417"/>
            <a:ext cx="11029615" cy="600556"/>
          </a:xfrm>
        </p:spPr>
        <p:txBody>
          <a:bodyPr rtlCol="0"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Haga clic para modificar los estilos de texto del patrón</a:t>
            </a:r>
          </a:p>
        </p:txBody>
      </p:sp>
      <p:sp>
        <p:nvSpPr>
          <p:cNvPr id="7" name="Marcador de fecha 6">
            <a:extLst>
              <a:ext uri="{FF2B5EF4-FFF2-40B4-BE49-F238E27FC236}">
                <a16:creationId xmlns:a16="http://schemas.microsoft.com/office/drawing/2014/main" id="{61582016-5696-4A93-887F-BBB3B9002FE5}"/>
              </a:ext>
            </a:extLst>
          </p:cNvPr>
          <p:cNvSpPr>
            <a:spLocks noGrp="1"/>
          </p:cNvSpPr>
          <p:nvPr>
            <p:ph type="dt" sz="half" idx="10"/>
          </p:nvPr>
        </p:nvSpPr>
        <p:spPr/>
        <p:txBody>
          <a:bodyPr rtlCol="0"/>
          <a:lstStyle/>
          <a:p>
            <a:pPr rtl="0"/>
            <a:fld id="{4668E82A-D610-4411-80A0-3824DA00E7F9}" type="datetime1">
              <a:rPr lang="es-ES" noProof="0" smtClean="0"/>
              <a:t>29/11/2022</a:t>
            </a:fld>
            <a:endParaRPr lang="es-ES" noProof="0" dirty="0"/>
          </a:p>
        </p:txBody>
      </p:sp>
      <p:sp>
        <p:nvSpPr>
          <p:cNvPr id="9" name="Marcador de pie de página 8">
            <a:extLst>
              <a:ext uri="{FF2B5EF4-FFF2-40B4-BE49-F238E27FC236}">
                <a16:creationId xmlns:a16="http://schemas.microsoft.com/office/drawing/2014/main" id="{857CFCD5-1192-4E18-8A8F-29E153B44DA4}"/>
              </a:ext>
            </a:extLst>
          </p:cNvPr>
          <p:cNvSpPr>
            <a:spLocks noGrp="1"/>
          </p:cNvSpPr>
          <p:nvPr>
            <p:ph type="ftr" sz="quarter" idx="11"/>
          </p:nvPr>
        </p:nvSpPr>
        <p:spPr/>
        <p:txBody>
          <a:bodyPr rtlCol="0"/>
          <a:lstStyle/>
          <a:p>
            <a:pPr rtl="0"/>
            <a:endParaRPr lang="es-ES" noProof="0" dirty="0"/>
          </a:p>
        </p:txBody>
      </p:sp>
      <p:sp>
        <p:nvSpPr>
          <p:cNvPr id="10" name="Marcador de posición de número de diapositiva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1231224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581193" y="729658"/>
            <a:ext cx="11029616" cy="988332"/>
          </a:xfrm>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581193" y="2228003"/>
            <a:ext cx="5194767" cy="3633047"/>
          </a:xfrm>
        </p:spPr>
        <p:txBody>
          <a:bodyPr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416039" y="2228003"/>
            <a:ext cx="5194769" cy="3633047"/>
          </a:xfrm>
        </p:spPr>
        <p:txBody>
          <a:bodyPr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fecha 4"/>
          <p:cNvSpPr>
            <a:spLocks noGrp="1"/>
          </p:cNvSpPr>
          <p:nvPr>
            <p:ph type="dt" sz="half" idx="10"/>
          </p:nvPr>
        </p:nvSpPr>
        <p:spPr/>
        <p:txBody>
          <a:bodyPr rtlCol="0"/>
          <a:lstStyle/>
          <a:p>
            <a:pPr rtl="0"/>
            <a:fld id="{F1C9F942-DE53-426E-A676-23C3EE08E5D7}" type="datetime1">
              <a:rPr lang="es-ES" noProof="0" smtClean="0"/>
              <a:t>29/11/2022</a:t>
            </a:fld>
            <a:endParaRPr lang="es-ES" noProof="0" dirty="0"/>
          </a:p>
        </p:txBody>
      </p:sp>
      <p:sp>
        <p:nvSpPr>
          <p:cNvPr id="6" name="Marcador de pie de página 5"/>
          <p:cNvSpPr>
            <a:spLocks noGrp="1"/>
          </p:cNvSpPr>
          <p:nvPr>
            <p:ph type="ftr" sz="quarter" idx="11"/>
          </p:nvPr>
        </p:nvSpPr>
        <p:spPr/>
        <p:txBody>
          <a:bodyPr rtlCol="0"/>
          <a:lstStyle/>
          <a:p>
            <a:pPr rtl="0"/>
            <a:endParaRPr lang="es-ES" noProof="0" dirty="0"/>
          </a:p>
        </p:txBody>
      </p:sp>
      <p:sp>
        <p:nvSpPr>
          <p:cNvPr id="7" name="Marcador de posición de número de diapositiva 6"/>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5378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2" name="Título 1"/>
          <p:cNvSpPr>
            <a:spLocks noGrp="1"/>
          </p:cNvSpPr>
          <p:nvPr>
            <p:ph type="title"/>
          </p:nvPr>
        </p:nvSpPr>
        <p:spPr>
          <a:xfrm>
            <a:off x="581193" y="729658"/>
            <a:ext cx="11029616" cy="988332"/>
          </a:xfrm>
        </p:spPr>
        <p:txBody>
          <a:bodyPr rtlCol="0"/>
          <a:lstStyle/>
          <a:p>
            <a:pPr rtl="0"/>
            <a:r>
              <a:rPr lang="es-ES" noProof="0"/>
              <a:t>Haga clic para modificar el estilo de título del patrón</a:t>
            </a:r>
            <a:endParaRPr lang="es-ES" noProof="0" dirty="0"/>
          </a:p>
        </p:txBody>
      </p:sp>
      <p:sp>
        <p:nvSpPr>
          <p:cNvPr id="3" name="Marcador de texto 2"/>
          <p:cNvSpPr>
            <a:spLocks noGrp="1"/>
          </p:cNvSpPr>
          <p:nvPr>
            <p:ph type="body" idx="1"/>
          </p:nvPr>
        </p:nvSpPr>
        <p:spPr>
          <a:xfrm>
            <a:off x="581191" y="2250891"/>
            <a:ext cx="5194769" cy="557784"/>
          </a:xfrm>
        </p:spPr>
        <p:txBody>
          <a:bodyPr rtlCol="0"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posición de contenido 3"/>
          <p:cNvSpPr>
            <a:spLocks noGrp="1"/>
          </p:cNvSpPr>
          <p:nvPr>
            <p:ph sz="half" idx="2"/>
          </p:nvPr>
        </p:nvSpPr>
        <p:spPr>
          <a:xfrm>
            <a:off x="581194" y="2926052"/>
            <a:ext cx="5194766" cy="2934999"/>
          </a:xfrm>
        </p:spPr>
        <p:txBody>
          <a:bodyPr rtlCol="0" anchor="t">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416039" y="2250892"/>
            <a:ext cx="5194770" cy="553373"/>
          </a:xfrm>
        </p:spPr>
        <p:txBody>
          <a:bodyPr rtlCol="0"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s-ES" noProof="0"/>
              <a:t>Haga clic para modificar los estilos de texto del patrón</a:t>
            </a:r>
          </a:p>
        </p:txBody>
      </p:sp>
      <p:sp>
        <p:nvSpPr>
          <p:cNvPr id="6" name="Marcador de posición de contenido 5"/>
          <p:cNvSpPr>
            <a:spLocks noGrp="1"/>
          </p:cNvSpPr>
          <p:nvPr>
            <p:ph sz="quarter" idx="4"/>
          </p:nvPr>
        </p:nvSpPr>
        <p:spPr>
          <a:xfrm>
            <a:off x="6416037" y="2926052"/>
            <a:ext cx="5194771" cy="2934999"/>
          </a:xfrm>
        </p:spPr>
        <p:txBody>
          <a:bodyPr rtlCol="0" anchor="t">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p:cNvSpPr>
            <a:spLocks noGrp="1"/>
          </p:cNvSpPr>
          <p:nvPr>
            <p:ph type="dt" sz="half" idx="10"/>
          </p:nvPr>
        </p:nvSpPr>
        <p:spPr/>
        <p:txBody>
          <a:bodyPr rtlCol="0"/>
          <a:lstStyle/>
          <a:p>
            <a:pPr rtl="0"/>
            <a:fld id="{2A1D2399-584B-4A75-B305-F48ACCBF80C2}" type="datetime1">
              <a:rPr lang="es-ES" noProof="0" smtClean="0"/>
              <a:t>29/11/2022</a:t>
            </a:fld>
            <a:endParaRPr lang="es-ES" noProof="0" dirty="0"/>
          </a:p>
        </p:txBody>
      </p:sp>
      <p:sp>
        <p:nvSpPr>
          <p:cNvPr id="8" name="Marcador de pie de página 7"/>
          <p:cNvSpPr>
            <a:spLocks noGrp="1"/>
          </p:cNvSpPr>
          <p:nvPr>
            <p:ph type="ftr" sz="quarter" idx="11"/>
          </p:nvPr>
        </p:nvSpPr>
        <p:spPr/>
        <p:txBody>
          <a:bodyPr rtlCol="0"/>
          <a:lstStyle/>
          <a:p>
            <a:pPr rtl="0"/>
            <a:endParaRPr lang="es-ES" noProof="0" dirty="0"/>
          </a:p>
        </p:txBody>
      </p:sp>
      <p:sp>
        <p:nvSpPr>
          <p:cNvPr id="9" name="Marcador de número de diapositiva 8"/>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1697556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8" name="Título 1"/>
          <p:cNvSpPr>
            <a:spLocks noGrp="1"/>
          </p:cNvSpPr>
          <p:nvPr>
            <p:ph type="title"/>
          </p:nvPr>
        </p:nvSpPr>
        <p:spPr>
          <a:xfrm>
            <a:off x="575894" y="729658"/>
            <a:ext cx="11029616" cy="988332"/>
          </a:xfrm>
        </p:spPr>
        <p:txBody>
          <a:bodyPr rtlCol="0"/>
          <a:lstStyle/>
          <a:p>
            <a:pPr rtl="0"/>
            <a:r>
              <a:rPr lang="es-ES" noProof="0"/>
              <a:t>Haga clic para modificar el estilo de título del patrón</a:t>
            </a:r>
            <a:endParaRPr lang="es-ES" noProof="0" dirty="0"/>
          </a:p>
        </p:txBody>
      </p:sp>
      <p:sp>
        <p:nvSpPr>
          <p:cNvPr id="3" name="Marcador de fecha 2"/>
          <p:cNvSpPr>
            <a:spLocks noGrp="1"/>
          </p:cNvSpPr>
          <p:nvPr>
            <p:ph type="dt" sz="half" idx="10"/>
          </p:nvPr>
        </p:nvSpPr>
        <p:spPr/>
        <p:txBody>
          <a:bodyPr rtlCol="0"/>
          <a:lstStyle/>
          <a:p>
            <a:pPr rtl="0"/>
            <a:fld id="{81425D34-0973-4867-A341-FCD3D0A24483}" type="datetime1">
              <a:rPr lang="es-ES" noProof="0" smtClean="0"/>
              <a:t>29/11/2022</a:t>
            </a:fld>
            <a:endParaRPr lang="es-ES" noProof="0" dirty="0"/>
          </a:p>
        </p:txBody>
      </p:sp>
      <p:sp>
        <p:nvSpPr>
          <p:cNvPr id="4" name="Marcador de pie de página 3"/>
          <p:cNvSpPr>
            <a:spLocks noGrp="1"/>
          </p:cNvSpPr>
          <p:nvPr>
            <p:ph type="ftr" sz="quarter" idx="11"/>
          </p:nvPr>
        </p:nvSpPr>
        <p:spPr/>
        <p:txBody>
          <a:bodyPr rtlCol="0"/>
          <a:lstStyle/>
          <a:p>
            <a:pPr rtl="0"/>
            <a:endParaRPr lang="es-ES" noProof="0" dirty="0"/>
          </a:p>
        </p:txBody>
      </p:sp>
      <p:sp>
        <p:nvSpPr>
          <p:cNvPr id="5" name="Marcador de posición de número de diapositiva 4"/>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254146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58E36B8B-76CC-4725-9B10-54A722013D74}" type="datetime1">
              <a:rPr lang="es-ES" noProof="0" smtClean="0"/>
              <a:t>29/11/2022</a:t>
            </a:fld>
            <a:endParaRPr lang="es-ES" noProof="0" dirty="0"/>
          </a:p>
        </p:txBody>
      </p:sp>
      <p:sp>
        <p:nvSpPr>
          <p:cNvPr id="3" name="Marcador de pie de página 2"/>
          <p:cNvSpPr>
            <a:spLocks noGrp="1"/>
          </p:cNvSpPr>
          <p:nvPr>
            <p:ph type="ftr" sz="quarter" idx="11"/>
          </p:nvPr>
        </p:nvSpPr>
        <p:spPr/>
        <p:txBody>
          <a:bodyPr rtlCol="0"/>
          <a:lstStyle/>
          <a:p>
            <a:pPr rtl="0"/>
            <a:endParaRPr lang="es-ES" noProof="0" dirty="0"/>
          </a:p>
        </p:txBody>
      </p:sp>
      <p:sp>
        <p:nvSpPr>
          <p:cNvPr id="4" name="Marcador de número de diapositiva 3"/>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1350599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ángulo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p:cNvSpPr>
            <a:spLocks noGrp="1"/>
          </p:cNvSpPr>
          <p:nvPr>
            <p:ph type="title"/>
          </p:nvPr>
        </p:nvSpPr>
        <p:spPr>
          <a:xfrm>
            <a:off x="767857" y="933450"/>
            <a:ext cx="3031852" cy="1722419"/>
          </a:xfrm>
        </p:spPr>
        <p:txBody>
          <a:bodyPr rtlCol="0" anchor="b">
            <a:normAutofit/>
          </a:bodyPr>
          <a:lstStyle>
            <a:lvl1pPr algn="l">
              <a:defRPr sz="2400" b="0">
                <a:solidFill>
                  <a:srgbClr val="FFFFFF"/>
                </a:solidFill>
              </a:defRPr>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4900928" y="1179829"/>
            <a:ext cx="6650991" cy="4658216"/>
          </a:xfrm>
        </p:spPr>
        <p:txBody>
          <a:bodyPr rtlCol="0"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767857" y="2836654"/>
            <a:ext cx="3031852" cy="3001392"/>
          </a:xfrm>
        </p:spPr>
        <p:txBody>
          <a:bodyPr rtlCol="0"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8" name="Marcador de fecha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rtlCol="0"/>
          <a:lstStyle/>
          <a:p>
            <a:pPr rtl="0"/>
            <a:fld id="{B386481E-1174-4F9C-B391-54215A18A826}" type="datetime1">
              <a:rPr lang="es-ES" noProof="0" smtClean="0"/>
              <a:t>29/11/2022</a:t>
            </a:fld>
            <a:endParaRPr lang="es-ES" noProof="0" dirty="0"/>
          </a:p>
        </p:txBody>
      </p:sp>
      <p:sp>
        <p:nvSpPr>
          <p:cNvPr id="10" name="Marcador de pie de página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rtlCol="0"/>
          <a:lstStyle/>
          <a:p>
            <a:pPr rtl="0"/>
            <a:endParaRPr lang="es-ES" noProof="0" dirty="0"/>
          </a:p>
        </p:txBody>
      </p:sp>
      <p:sp>
        <p:nvSpPr>
          <p:cNvPr id="11" name="Marcador de número de diapositiva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rtlCol="0"/>
          <a:lstStyle/>
          <a:p>
            <a:pPr rtl="0"/>
            <a:fld id="{3A98EE3D-8CD1-4C3F-BD1C-C98C9596463C}" type="slidenum">
              <a:rPr lang="es-ES" noProof="0" smtClean="0"/>
              <a:pPr rtl="0"/>
              <a:t>‹Nº›</a:t>
            </a:fld>
            <a:endParaRPr lang="es-ES" noProof="0" dirty="0"/>
          </a:p>
        </p:txBody>
      </p:sp>
    </p:spTree>
    <p:extLst>
      <p:ext uri="{BB962C8B-B14F-4D97-AF65-F5344CB8AC3E}">
        <p14:creationId xmlns:p14="http://schemas.microsoft.com/office/powerpoint/2010/main" val="3020986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581193" y="4693389"/>
            <a:ext cx="11029616" cy="566738"/>
          </a:xfrm>
        </p:spPr>
        <p:txBody>
          <a:bodyPr rtlCol="0" anchor="b">
            <a:normAutofit/>
          </a:bodyPr>
          <a:lstStyle>
            <a:lvl1pPr algn="l">
              <a:defRPr sz="2400" b="0">
                <a:solidFill>
                  <a:schemeClr val="tx1">
                    <a:lumMod val="75000"/>
                    <a:lumOff val="25000"/>
                  </a:schemeClr>
                </a:solidFill>
              </a:defRPr>
            </a:lvl1pPr>
          </a:lstStyle>
          <a:p>
            <a:pPr rtl="0"/>
            <a:r>
              <a:rPr lang="es-ES" noProof="0"/>
              <a:t>Haga clic para modificar el estilo de título del patrón</a:t>
            </a:r>
            <a:endParaRPr lang="es-ES" noProof="0" dirty="0"/>
          </a:p>
        </p:txBody>
      </p:sp>
      <p:sp>
        <p:nvSpPr>
          <p:cNvPr id="3" name="Marcador de posición de imagen 2"/>
          <p:cNvSpPr>
            <a:spLocks noGrp="1" noChangeAspect="1"/>
          </p:cNvSpPr>
          <p:nvPr>
            <p:ph type="pic" idx="1"/>
          </p:nvPr>
        </p:nvSpPr>
        <p:spPr>
          <a:xfrm>
            <a:off x="447817" y="641350"/>
            <a:ext cx="11290859" cy="3651249"/>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endParaRPr lang="es-ES" noProof="0" dirty="0"/>
          </a:p>
        </p:txBody>
      </p:sp>
      <p:sp>
        <p:nvSpPr>
          <p:cNvPr id="4" name="Marcador de posición de texto 3"/>
          <p:cNvSpPr>
            <a:spLocks noGrp="1"/>
          </p:cNvSpPr>
          <p:nvPr>
            <p:ph type="body" sz="half" idx="2"/>
          </p:nvPr>
        </p:nvSpPr>
        <p:spPr>
          <a:xfrm>
            <a:off x="581192" y="5260127"/>
            <a:ext cx="11029617" cy="998148"/>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C3664ED5-40D3-4430-8932-DF019D54F93B}" type="datetime1">
              <a:rPr lang="es-ES" noProof="0" smtClean="0"/>
              <a:t>29/11/2022</a:t>
            </a:fld>
            <a:endParaRPr lang="es-ES" noProof="0" dirty="0"/>
          </a:p>
        </p:txBody>
      </p:sp>
      <p:sp>
        <p:nvSpPr>
          <p:cNvPr id="6" name="Marcador de pie de página 5"/>
          <p:cNvSpPr>
            <a:spLocks noGrp="1"/>
          </p:cNvSpPr>
          <p:nvPr>
            <p:ph type="ftr" sz="quarter" idx="11"/>
          </p:nvPr>
        </p:nvSpPr>
        <p:spPr/>
        <p:txBody>
          <a:bodyPr rtlCol="0"/>
          <a:lstStyle/>
          <a:p>
            <a:pPr algn="l" rtl="0"/>
            <a:endParaRPr lang="es-ES" noProof="0" dirty="0"/>
          </a:p>
        </p:txBody>
      </p:sp>
      <p:sp>
        <p:nvSpPr>
          <p:cNvPr id="7" name="Marcador de posición de número de diapositiva 6"/>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Tree>
    <p:extLst>
      <p:ext uri="{BB962C8B-B14F-4D97-AF65-F5344CB8AC3E}">
        <p14:creationId xmlns:p14="http://schemas.microsoft.com/office/powerpoint/2010/main" val="1189051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texto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56DCD30C-B840-48D6-9B47-892C280B7C6C}" type="datetime1">
              <a:rPr lang="es-ES" noProof="0" smtClean="0"/>
              <a:t>29/11/2022</a:t>
            </a:fld>
            <a:endParaRPr lang="es-ES" noProof="0" dirty="0"/>
          </a:p>
        </p:txBody>
      </p:sp>
      <p:sp>
        <p:nvSpPr>
          <p:cNvPr id="5" name="Marcador de posición de pie de página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pPr rtl="0"/>
            <a:endParaRPr lang="es-ES" noProof="0" dirty="0"/>
          </a:p>
        </p:txBody>
      </p:sp>
      <p:sp>
        <p:nvSpPr>
          <p:cNvPr id="6" name="Marcador de número de diapositiva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3A98EE3D-8CD1-4C3F-BD1C-C98C9596463C}" type="slidenum">
              <a:rPr lang="es-ES" noProof="0" smtClean="0"/>
              <a:t>‹Nº›</a:t>
            </a:fld>
            <a:endParaRPr lang="es-ES" noProof="0" dirty="0"/>
          </a:p>
        </p:txBody>
      </p:sp>
      <p:sp>
        <p:nvSpPr>
          <p:cNvPr id="9" name="Rectángulo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ángulo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ángulo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008244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31FAD09C-B6EE-711D-211B-A63944F07B2C}"/>
              </a:ext>
            </a:extLst>
          </p:cNvPr>
          <p:cNvSpPr>
            <a:spLocks noChangeArrowheads="1"/>
          </p:cNvSpPr>
          <p:nvPr/>
        </p:nvSpPr>
        <p:spPr bwMode="auto">
          <a:xfrm>
            <a:off x="1800497" y="866383"/>
            <a:ext cx="8591005"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UNIVERSIDAD TÉCNICA ESTATAL DE QUEVEDO</a:t>
            </a:r>
            <a:endParaRPr kumimoji="0" lang="es-EC" altLang="es-EC"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FACULTAD DE CIENCIAS AGRARIAS Y FORESTALES</a:t>
            </a:r>
            <a:endParaRPr kumimoji="0" lang="es-EC" altLang="es-EC"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CARRERA DE INGENIERÍA FORESTAL</a:t>
            </a:r>
            <a:endParaRPr kumimoji="0" lang="es-EC" altLang="es-EC"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9" name="Cuadro de texto 2">
            <a:extLst>
              <a:ext uri="{FF2B5EF4-FFF2-40B4-BE49-F238E27FC236}">
                <a16:creationId xmlns:a16="http://schemas.microsoft.com/office/drawing/2014/main" id="{D5CB7500-E435-0C3F-0445-680D943CCDFA}"/>
              </a:ext>
            </a:extLst>
          </p:cNvPr>
          <p:cNvSpPr txBox="1">
            <a:spLocks noChangeArrowheads="1"/>
          </p:cNvSpPr>
          <p:nvPr/>
        </p:nvSpPr>
        <p:spPr bwMode="auto">
          <a:xfrm>
            <a:off x="8182559" y="1989767"/>
            <a:ext cx="3338880" cy="46166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C" altLang="es-EC"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Proyecto de investigación previo a la obtención del título de Ingeniero Forestal</a:t>
            </a:r>
            <a:endParaRPr kumimoji="0" lang="es-EC" altLang="es-EC"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0" name="Rectangle 4">
            <a:extLst>
              <a:ext uri="{FF2B5EF4-FFF2-40B4-BE49-F238E27FC236}">
                <a16:creationId xmlns:a16="http://schemas.microsoft.com/office/drawing/2014/main" id="{E011E8A2-1E32-DE6D-973E-DCC1C7FBDD8D}"/>
              </a:ext>
            </a:extLst>
          </p:cNvPr>
          <p:cNvSpPr>
            <a:spLocks noChangeArrowheads="1"/>
          </p:cNvSpPr>
          <p:nvPr/>
        </p:nvSpPr>
        <p:spPr bwMode="auto">
          <a:xfrm>
            <a:off x="1800496" y="2390330"/>
            <a:ext cx="859100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Título del Proyecto de Investigación:</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Evaluación de la germinación de semillas y del crecimiento inicial de </a:t>
            </a:r>
            <a:r>
              <a:rPr kumimoji="0" lang="es-ES_tradnl" altLang="es-EC" sz="1600" b="0" i="1"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Apeiba</a:t>
            </a:r>
            <a:r>
              <a:rPr kumimoji="0" lang="es-ES_tradnl" altLang="es-EC" sz="16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aspera</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ES_tradnl"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Aubl</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(Peine de mono) y </a:t>
            </a:r>
            <a:r>
              <a:rPr kumimoji="0" lang="es-ES_tradnl" altLang="es-EC" sz="1600" b="0" i="1"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Brownea</a:t>
            </a:r>
            <a:r>
              <a:rPr kumimoji="0" lang="es-ES_tradnl" altLang="es-EC" sz="16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herthae</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ES_tradnl"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Harms</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ES_tradnl"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Clavellín</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en sustratos orgánicos e inorgánicos</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EC" altLang="es-EC" sz="1600" b="1" dirty="0">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Autora:</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Ponce Rivera </a:t>
            </a:r>
            <a:r>
              <a:rPr kumimoji="0" lang="es-EC"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Jurixy</a:t>
            </a:r>
            <a:r>
              <a:rPr kumimoji="0" lang="es-EC"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s-EC"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Julyn</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0" i="0" u="none" strike="noStrike" cap="none" normalizeH="0" baseline="0" dirty="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Director del Proyecto de Investigación:</a:t>
            </a:r>
            <a:r>
              <a:rPr kumimoji="0" lang="es-EC"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M.Sc</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Ing. </a:t>
            </a:r>
            <a:r>
              <a:rPr kumimoji="0" lang="es-ES_tradnl" altLang="es-EC" sz="16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a:t>
            </a:r>
            <a:r>
              <a:rPr kumimoji="0" lang="es-ES_tradnl"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Walter García Cox.</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Mocache – Los Ríos – Ecuador</a:t>
            </a:r>
            <a:endParaRPr kumimoji="0" lang="es-EC" altLang="es-EC"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C" altLang="es-EC" sz="16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2022</a:t>
            </a:r>
            <a:endParaRPr kumimoji="0" lang="es-EC" altLang="es-EC"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11" name="Imagen 10" descr="Identidad Corporativa">
            <a:extLst>
              <a:ext uri="{FF2B5EF4-FFF2-40B4-BE49-F238E27FC236}">
                <a16:creationId xmlns:a16="http://schemas.microsoft.com/office/drawing/2014/main" id="{4A94CBF9-9B1A-C191-BB65-4369F79F02A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086" y="801374"/>
            <a:ext cx="1226820" cy="1419225"/>
          </a:xfrm>
          <a:prstGeom prst="rect">
            <a:avLst/>
          </a:prstGeom>
          <a:noFill/>
          <a:ln>
            <a:noFill/>
          </a:ln>
        </p:spPr>
      </p:pic>
    </p:spTree>
    <p:extLst>
      <p:ext uri="{BB962C8B-B14F-4D97-AF65-F5344CB8AC3E}">
        <p14:creationId xmlns:p14="http://schemas.microsoft.com/office/powerpoint/2010/main" val="2424003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92" y="700905"/>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Porcentaje de germinación</a:t>
            </a:r>
          </a:p>
        </p:txBody>
      </p:sp>
      <p:graphicFrame>
        <p:nvGraphicFramePr>
          <p:cNvPr id="11" name="Gráfico 10">
            <a:extLst>
              <a:ext uri="{FF2B5EF4-FFF2-40B4-BE49-F238E27FC236}">
                <a16:creationId xmlns:a16="http://schemas.microsoft.com/office/drawing/2014/main" id="{0076B3C4-140A-8CD9-44DE-9DF5ED50E9D0}"/>
              </a:ext>
            </a:extLst>
          </p:cNvPr>
          <p:cNvGraphicFramePr/>
          <p:nvPr>
            <p:extLst>
              <p:ext uri="{D42A27DB-BD31-4B8C-83A1-F6EECF244321}">
                <p14:modId xmlns:p14="http://schemas.microsoft.com/office/powerpoint/2010/main" val="1173949092"/>
              </p:ext>
            </p:extLst>
          </p:nvPr>
        </p:nvGraphicFramePr>
        <p:xfrm>
          <a:off x="695954" y="1790805"/>
          <a:ext cx="5247644" cy="45309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Gráfico 11">
            <a:extLst>
              <a:ext uri="{FF2B5EF4-FFF2-40B4-BE49-F238E27FC236}">
                <a16:creationId xmlns:a16="http://schemas.microsoft.com/office/drawing/2014/main" id="{389C6D09-95B1-0202-F6BC-A44B836B97BE}"/>
              </a:ext>
            </a:extLst>
          </p:cNvPr>
          <p:cNvGraphicFramePr/>
          <p:nvPr>
            <p:extLst>
              <p:ext uri="{D42A27DB-BD31-4B8C-83A1-F6EECF244321}">
                <p14:modId xmlns:p14="http://schemas.microsoft.com/office/powerpoint/2010/main" val="1768379783"/>
              </p:ext>
            </p:extLst>
          </p:nvPr>
        </p:nvGraphicFramePr>
        <p:xfrm>
          <a:off x="6248404" y="1790804"/>
          <a:ext cx="5247642" cy="4530907"/>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ángulo 12">
            <a:extLst>
              <a:ext uri="{FF2B5EF4-FFF2-40B4-BE49-F238E27FC236}">
                <a16:creationId xmlns:a16="http://schemas.microsoft.com/office/drawing/2014/main" id="{6321DB74-E7B3-48CA-37B7-71DF1FCED9C9}"/>
              </a:ext>
            </a:extLst>
          </p:cNvPr>
          <p:cNvSpPr/>
          <p:nvPr/>
        </p:nvSpPr>
        <p:spPr>
          <a:xfrm>
            <a:off x="2096480" y="1299885"/>
            <a:ext cx="3278777" cy="37882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Apeiba</a:t>
            </a:r>
            <a:r>
              <a:rPr lang="es-EC" i="1" dirty="0">
                <a:solidFill>
                  <a:schemeClr val="tx1"/>
                </a:solidFill>
                <a:latin typeface="Times New Roman" panose="02020603050405020304" pitchFamily="18" charset="0"/>
                <a:cs typeface="Times New Roman" panose="02020603050405020304" pitchFamily="18" charset="0"/>
              </a:rPr>
              <a:t> aspera</a:t>
            </a:r>
          </a:p>
        </p:txBody>
      </p:sp>
      <p:sp>
        <p:nvSpPr>
          <p:cNvPr id="14" name="Rectángulo 13">
            <a:extLst>
              <a:ext uri="{FF2B5EF4-FFF2-40B4-BE49-F238E27FC236}">
                <a16:creationId xmlns:a16="http://schemas.microsoft.com/office/drawing/2014/main" id="{DDB9D71C-B1DD-4294-B5FB-A5D4FB412289}"/>
              </a:ext>
            </a:extLst>
          </p:cNvPr>
          <p:cNvSpPr/>
          <p:nvPr/>
        </p:nvSpPr>
        <p:spPr>
          <a:xfrm>
            <a:off x="7518068" y="1299884"/>
            <a:ext cx="3278777" cy="37882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Brownea</a:t>
            </a:r>
            <a:r>
              <a:rPr lang="es-EC" i="1" dirty="0">
                <a:solidFill>
                  <a:schemeClr val="tx1"/>
                </a:solidFill>
                <a:latin typeface="Times New Roman" panose="02020603050405020304" pitchFamily="18" charset="0"/>
                <a:cs typeface="Times New Roman" panose="02020603050405020304" pitchFamily="18" charset="0"/>
              </a:rPr>
              <a:t> herthae</a:t>
            </a:r>
          </a:p>
        </p:txBody>
      </p:sp>
    </p:spTree>
    <p:extLst>
      <p:ext uri="{BB962C8B-B14F-4D97-AF65-F5344CB8AC3E}">
        <p14:creationId xmlns:p14="http://schemas.microsoft.com/office/powerpoint/2010/main" val="1985897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92" y="700905"/>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Porcentaje de sobrevivencia</a:t>
            </a:r>
          </a:p>
        </p:txBody>
      </p:sp>
      <p:sp>
        <p:nvSpPr>
          <p:cNvPr id="13" name="Rectángulo 12">
            <a:extLst>
              <a:ext uri="{FF2B5EF4-FFF2-40B4-BE49-F238E27FC236}">
                <a16:creationId xmlns:a16="http://schemas.microsoft.com/office/drawing/2014/main" id="{6321DB74-E7B3-48CA-37B7-71DF1FCED9C9}"/>
              </a:ext>
            </a:extLst>
          </p:cNvPr>
          <p:cNvSpPr/>
          <p:nvPr/>
        </p:nvSpPr>
        <p:spPr>
          <a:xfrm>
            <a:off x="2096480" y="1299885"/>
            <a:ext cx="3278777" cy="37882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Apeiba</a:t>
            </a:r>
            <a:r>
              <a:rPr lang="es-EC" i="1" dirty="0">
                <a:solidFill>
                  <a:schemeClr val="tx1"/>
                </a:solidFill>
                <a:latin typeface="Times New Roman" panose="02020603050405020304" pitchFamily="18" charset="0"/>
                <a:cs typeface="Times New Roman" panose="02020603050405020304" pitchFamily="18" charset="0"/>
              </a:rPr>
              <a:t> aspera</a:t>
            </a:r>
          </a:p>
        </p:txBody>
      </p:sp>
      <p:sp>
        <p:nvSpPr>
          <p:cNvPr id="14" name="Rectángulo 13">
            <a:extLst>
              <a:ext uri="{FF2B5EF4-FFF2-40B4-BE49-F238E27FC236}">
                <a16:creationId xmlns:a16="http://schemas.microsoft.com/office/drawing/2014/main" id="{DDB9D71C-B1DD-4294-B5FB-A5D4FB412289}"/>
              </a:ext>
            </a:extLst>
          </p:cNvPr>
          <p:cNvSpPr/>
          <p:nvPr/>
        </p:nvSpPr>
        <p:spPr>
          <a:xfrm>
            <a:off x="7518068" y="1299884"/>
            <a:ext cx="3278777" cy="37882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Brownea</a:t>
            </a:r>
            <a:r>
              <a:rPr lang="es-EC" i="1" dirty="0">
                <a:solidFill>
                  <a:schemeClr val="tx1"/>
                </a:solidFill>
                <a:latin typeface="Times New Roman" panose="02020603050405020304" pitchFamily="18" charset="0"/>
                <a:cs typeface="Times New Roman" panose="02020603050405020304" pitchFamily="18" charset="0"/>
              </a:rPr>
              <a:t> herthae</a:t>
            </a:r>
          </a:p>
        </p:txBody>
      </p:sp>
      <p:graphicFrame>
        <p:nvGraphicFramePr>
          <p:cNvPr id="2" name="Gráfico 1">
            <a:extLst>
              <a:ext uri="{FF2B5EF4-FFF2-40B4-BE49-F238E27FC236}">
                <a16:creationId xmlns:a16="http://schemas.microsoft.com/office/drawing/2014/main" id="{33616798-374C-A291-2F41-ABF3A617866B}"/>
              </a:ext>
            </a:extLst>
          </p:cNvPr>
          <p:cNvGraphicFramePr/>
          <p:nvPr>
            <p:extLst>
              <p:ext uri="{D42A27DB-BD31-4B8C-83A1-F6EECF244321}">
                <p14:modId xmlns:p14="http://schemas.microsoft.com/office/powerpoint/2010/main" val="1215547682"/>
              </p:ext>
            </p:extLst>
          </p:nvPr>
        </p:nvGraphicFramePr>
        <p:xfrm>
          <a:off x="695954" y="1971675"/>
          <a:ext cx="5247642" cy="43500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008476B9-717F-76A3-DB7A-D0FF766363AF}"/>
              </a:ext>
            </a:extLst>
          </p:cNvPr>
          <p:cNvGraphicFramePr/>
          <p:nvPr>
            <p:extLst>
              <p:ext uri="{D42A27DB-BD31-4B8C-83A1-F6EECF244321}">
                <p14:modId xmlns:p14="http://schemas.microsoft.com/office/powerpoint/2010/main" val="1363377814"/>
              </p:ext>
            </p:extLst>
          </p:nvPr>
        </p:nvGraphicFramePr>
        <p:xfrm>
          <a:off x="6457436" y="1971675"/>
          <a:ext cx="5038610" cy="43500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7446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92" y="1264452"/>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Variable altura en las plántulas de </a:t>
            </a:r>
            <a:r>
              <a:rPr lang="es-EC" sz="2000" b="1" i="1" dirty="0">
                <a:solidFill>
                  <a:schemeClr val="tx1"/>
                </a:solidFill>
                <a:latin typeface="Times New Roman" panose="02020603050405020304" pitchFamily="18" charset="0"/>
                <a:cs typeface="Times New Roman" panose="02020603050405020304" pitchFamily="18" charset="0"/>
              </a:rPr>
              <a:t>A. aspera </a:t>
            </a:r>
            <a:r>
              <a:rPr lang="es-EC" sz="2000" b="1" dirty="0">
                <a:solidFill>
                  <a:schemeClr val="tx1"/>
                </a:solidFill>
                <a:latin typeface="Times New Roman" panose="02020603050405020304" pitchFamily="18" charset="0"/>
                <a:cs typeface="Times New Roman" panose="02020603050405020304" pitchFamily="18" charset="0"/>
              </a:rPr>
              <a:t>y </a:t>
            </a:r>
            <a:r>
              <a:rPr lang="es-EC" sz="2000" b="1" i="1" dirty="0">
                <a:solidFill>
                  <a:schemeClr val="tx1"/>
                </a:solidFill>
                <a:latin typeface="Times New Roman" panose="02020603050405020304" pitchFamily="18" charset="0"/>
                <a:cs typeface="Times New Roman" panose="02020603050405020304" pitchFamily="18" charset="0"/>
              </a:rPr>
              <a:t>B. herthae</a:t>
            </a:r>
            <a:endParaRPr lang="es-EC" sz="2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a 3">
            <a:extLst>
              <a:ext uri="{FF2B5EF4-FFF2-40B4-BE49-F238E27FC236}">
                <a16:creationId xmlns:a16="http://schemas.microsoft.com/office/drawing/2014/main" id="{70C20A48-D1F5-E02F-9F48-3D5D67DE730C}"/>
              </a:ext>
            </a:extLst>
          </p:cNvPr>
          <p:cNvGraphicFramePr>
            <a:graphicFrameLocks noGrp="1"/>
          </p:cNvGraphicFramePr>
          <p:nvPr>
            <p:extLst>
              <p:ext uri="{D42A27DB-BD31-4B8C-83A1-F6EECF244321}">
                <p14:modId xmlns:p14="http://schemas.microsoft.com/office/powerpoint/2010/main" val="732648791"/>
              </p:ext>
            </p:extLst>
          </p:nvPr>
        </p:nvGraphicFramePr>
        <p:xfrm>
          <a:off x="1064229" y="3259542"/>
          <a:ext cx="4104596" cy="1931670"/>
        </p:xfrm>
        <a:graphic>
          <a:graphicData uri="http://schemas.openxmlformats.org/drawingml/2006/table">
            <a:tbl>
              <a:tblPr firstRow="1" firstCol="1" bandRow="1">
                <a:tableStyleId>{2D5ABB26-0587-4C30-8999-92F81FD0307C}</a:tableStyleId>
              </a:tblPr>
              <a:tblGrid>
                <a:gridCol w="1750126">
                  <a:extLst>
                    <a:ext uri="{9D8B030D-6E8A-4147-A177-3AD203B41FA5}">
                      <a16:colId xmlns:a16="http://schemas.microsoft.com/office/drawing/2014/main" val="3036527390"/>
                    </a:ext>
                  </a:extLst>
                </a:gridCol>
                <a:gridCol w="1177235">
                  <a:extLst>
                    <a:ext uri="{9D8B030D-6E8A-4147-A177-3AD203B41FA5}">
                      <a16:colId xmlns:a16="http://schemas.microsoft.com/office/drawing/2014/main" val="2027001106"/>
                    </a:ext>
                  </a:extLst>
                </a:gridCol>
                <a:gridCol w="1177235">
                  <a:extLst>
                    <a:ext uri="{9D8B030D-6E8A-4147-A177-3AD203B41FA5}">
                      <a16:colId xmlns:a16="http://schemas.microsoft.com/office/drawing/2014/main" val="502419449"/>
                    </a:ext>
                  </a:extLst>
                </a:gridCol>
              </a:tblGrid>
              <a:tr h="187325">
                <a:tc>
                  <a:txBody>
                    <a:bodyPr/>
                    <a:lstStyle/>
                    <a:p>
                      <a:pPr algn="l">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F. V</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GL</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6293367"/>
                  </a:ext>
                </a:extLst>
              </a:tr>
              <a:tr h="187325">
                <a:tc>
                  <a:txBody>
                    <a:bodyPr/>
                    <a:lstStyle/>
                    <a:p>
                      <a:pPr algn="l">
                        <a:lnSpc>
                          <a:spcPct val="150000"/>
                        </a:lnSpc>
                        <a:spcAft>
                          <a:spcPts val="1200"/>
                        </a:spcAft>
                      </a:pPr>
                      <a:r>
                        <a:rPr lang="es-EC" sz="1600" dirty="0">
                          <a:effectLst/>
                          <a:latin typeface="Times New Roman" panose="02020603050405020304" pitchFamily="18" charset="0"/>
                          <a:cs typeface="Times New Roman" panose="02020603050405020304" pitchFamily="18" charset="0"/>
                        </a:rPr>
                        <a:t>Factor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2.69**</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887255109"/>
                  </a:ext>
                </a:extLst>
              </a:tr>
              <a:tr h="187325">
                <a:tc>
                  <a:txBody>
                    <a:bodyPr/>
                    <a:lstStyle/>
                    <a:p>
                      <a:pPr algn="l">
                        <a:lnSpc>
                          <a:spcPct val="150000"/>
                        </a:lnSpc>
                        <a:spcAft>
                          <a:spcPts val="1200"/>
                        </a:spcAft>
                      </a:pPr>
                      <a:r>
                        <a:rPr lang="es-EC" sz="1600" dirty="0">
                          <a:effectLst/>
                          <a:latin typeface="Times New Roman" panose="02020603050405020304" pitchFamily="18" charset="0"/>
                          <a:cs typeface="Times New Roman" panose="02020603050405020304" pitchFamily="18" charset="0"/>
                        </a:rPr>
                        <a:t>Factor B</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958.64**</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132782830"/>
                  </a:ext>
                </a:extLst>
              </a:tr>
              <a:tr h="187325">
                <a:tc>
                  <a:txBody>
                    <a:bodyPr/>
                    <a:lstStyle/>
                    <a:p>
                      <a:pPr algn="l">
                        <a:lnSpc>
                          <a:spcPct val="150000"/>
                        </a:lnSpc>
                        <a:spcAft>
                          <a:spcPts val="1200"/>
                        </a:spcAft>
                      </a:pPr>
                      <a:r>
                        <a:rPr lang="es-EC" sz="1600">
                          <a:effectLst/>
                          <a:latin typeface="Times New Roman" panose="02020603050405020304" pitchFamily="18" charset="0"/>
                          <a:cs typeface="Times New Roman" panose="02020603050405020304" pitchFamily="18" charset="0"/>
                        </a:rPr>
                        <a:t>Interacción (AxB)</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0.35**</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948089451"/>
                  </a:ext>
                </a:extLst>
              </a:tr>
              <a:tr h="187325">
                <a:tc>
                  <a:txBody>
                    <a:bodyPr/>
                    <a:lstStyle/>
                    <a:p>
                      <a:pPr algn="l">
                        <a:lnSpc>
                          <a:spcPct val="150000"/>
                        </a:lnSpc>
                        <a:spcAft>
                          <a:spcPts val="1200"/>
                        </a:spcAft>
                      </a:pPr>
                      <a:r>
                        <a:rPr lang="es-EC" sz="1600">
                          <a:effectLst/>
                          <a:latin typeface="Times New Roman" panose="02020603050405020304" pitchFamily="18" charset="0"/>
                          <a:cs typeface="Times New Roman" panose="02020603050405020304" pitchFamily="18" charset="0"/>
                        </a:rPr>
                        <a:t>Error</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no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noFill/>
                      <a:prstDash val="solid"/>
                      <a:round/>
                      <a:headEnd type="none" w="med" len="med"/>
                      <a:tailEnd type="none" w="med" len="med"/>
                    </a:lnB>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2.46</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noFill/>
                      <a:prstDash val="solid"/>
                      <a:round/>
                      <a:headEnd type="none" w="med" len="med"/>
                      <a:tailEnd type="none" w="med" len="med"/>
                    </a:lnB>
                  </a:tcPr>
                </a:tc>
                <a:extLst>
                  <a:ext uri="{0D108BD9-81ED-4DB2-BD59-A6C34878D82A}">
                    <a16:rowId xmlns:a16="http://schemas.microsoft.com/office/drawing/2014/main" val="1182315205"/>
                  </a:ext>
                </a:extLst>
              </a:tr>
              <a:tr h="187325">
                <a:tc>
                  <a:txBody>
                    <a:bodyPr/>
                    <a:lstStyle/>
                    <a:p>
                      <a:pPr algn="l">
                        <a:lnSpc>
                          <a:spcPct val="150000"/>
                        </a:lnSpc>
                        <a:spcAft>
                          <a:spcPts val="1200"/>
                        </a:spcAft>
                      </a:pPr>
                      <a:r>
                        <a:rPr lang="es-EC" sz="1600" dirty="0">
                          <a:effectLst/>
                          <a:latin typeface="Times New Roman" panose="02020603050405020304" pitchFamily="18" charset="0"/>
                          <a:cs typeface="Times New Roman" panose="02020603050405020304" pitchFamily="18" charset="0"/>
                        </a:rPr>
                        <a:t>CV(%)</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es-EC" sz="1400" dirty="0">
                        <a:effectLst/>
                        <a:latin typeface="Times New Roman" panose="02020603050405020304" pitchFamily="18" charset="0"/>
                        <a:cs typeface="Times New Roman" panose="02020603050405020304" pitchFamily="18" charset="0"/>
                      </a:endParaRPr>
                    </a:p>
                  </a:txBody>
                  <a:tcPr marL="44450" marR="44450"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12.75</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99203454"/>
                  </a:ext>
                </a:extLst>
              </a:tr>
            </a:tbl>
          </a:graphicData>
        </a:graphic>
      </p:graphicFrame>
      <p:graphicFrame>
        <p:nvGraphicFramePr>
          <p:cNvPr id="5" name="Tabla 4">
            <a:extLst>
              <a:ext uri="{FF2B5EF4-FFF2-40B4-BE49-F238E27FC236}">
                <a16:creationId xmlns:a16="http://schemas.microsoft.com/office/drawing/2014/main" id="{1AC2DDFE-0554-A36B-5E7A-6732EBCBF6FA}"/>
              </a:ext>
            </a:extLst>
          </p:cNvPr>
          <p:cNvGraphicFramePr>
            <a:graphicFrameLocks noGrp="1"/>
          </p:cNvGraphicFramePr>
          <p:nvPr>
            <p:extLst>
              <p:ext uri="{D42A27DB-BD31-4B8C-83A1-F6EECF244321}">
                <p14:modId xmlns:p14="http://schemas.microsoft.com/office/powerpoint/2010/main" val="3682523255"/>
              </p:ext>
            </p:extLst>
          </p:nvPr>
        </p:nvGraphicFramePr>
        <p:xfrm>
          <a:off x="7440689" y="3429000"/>
          <a:ext cx="2780890" cy="1287780"/>
        </p:xfrm>
        <a:graphic>
          <a:graphicData uri="http://schemas.openxmlformats.org/drawingml/2006/table">
            <a:tbl>
              <a:tblPr firstRow="1" firstCol="1" bandRow="1">
                <a:tableStyleId>{2D5ABB26-0587-4C30-8999-92F81FD0307C}</a:tableStyleId>
              </a:tblPr>
              <a:tblGrid>
                <a:gridCol w="1390445">
                  <a:extLst>
                    <a:ext uri="{9D8B030D-6E8A-4147-A177-3AD203B41FA5}">
                      <a16:colId xmlns:a16="http://schemas.microsoft.com/office/drawing/2014/main" val="3558322018"/>
                    </a:ext>
                  </a:extLst>
                </a:gridCol>
                <a:gridCol w="1390445">
                  <a:extLst>
                    <a:ext uri="{9D8B030D-6E8A-4147-A177-3AD203B41FA5}">
                      <a16:colId xmlns:a16="http://schemas.microsoft.com/office/drawing/2014/main" val="2467661673"/>
                    </a:ext>
                  </a:extLst>
                </a:gridCol>
              </a:tblGrid>
              <a:tr h="20002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SUSTRATOS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8799434"/>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13.19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11525590"/>
                  </a:ext>
                </a:extLst>
              </a:tr>
              <a:tr h="20002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11.00 a</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851378736"/>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13.68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394216"/>
                  </a:ext>
                </a:extLst>
              </a:tr>
            </a:tbl>
          </a:graphicData>
        </a:graphic>
      </p:graphicFrame>
      <p:sp>
        <p:nvSpPr>
          <p:cNvPr id="2" name="Marcador de contenido 5">
            <a:extLst>
              <a:ext uri="{FF2B5EF4-FFF2-40B4-BE49-F238E27FC236}">
                <a16:creationId xmlns:a16="http://schemas.microsoft.com/office/drawing/2014/main" id="{1EBDB192-ACF3-4784-0D40-8CBCB8E3BA3A}"/>
              </a:ext>
            </a:extLst>
          </p:cNvPr>
          <p:cNvSpPr txBox="1">
            <a:spLocks/>
          </p:cNvSpPr>
          <p:nvPr/>
        </p:nvSpPr>
        <p:spPr>
          <a:xfrm>
            <a:off x="1064229" y="2385941"/>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Cuadrados medios</a:t>
            </a:r>
          </a:p>
        </p:txBody>
      </p:sp>
      <p:sp>
        <p:nvSpPr>
          <p:cNvPr id="10" name="Marcador de contenido 5">
            <a:extLst>
              <a:ext uri="{FF2B5EF4-FFF2-40B4-BE49-F238E27FC236}">
                <a16:creationId xmlns:a16="http://schemas.microsoft.com/office/drawing/2014/main" id="{19888530-7E8C-B351-A5E5-9AF01936B201}"/>
              </a:ext>
            </a:extLst>
          </p:cNvPr>
          <p:cNvSpPr txBox="1">
            <a:spLocks/>
          </p:cNvSpPr>
          <p:nvPr/>
        </p:nvSpPr>
        <p:spPr>
          <a:xfrm>
            <a:off x="6840084" y="2385941"/>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A)</a:t>
            </a:r>
          </a:p>
        </p:txBody>
      </p:sp>
    </p:spTree>
    <p:extLst>
      <p:ext uri="{BB962C8B-B14F-4D97-AF65-F5344CB8AC3E}">
        <p14:creationId xmlns:p14="http://schemas.microsoft.com/office/powerpoint/2010/main" val="1627426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6FE49507-E23F-B14A-0234-1CFD17D76D63}"/>
              </a:ext>
            </a:extLst>
          </p:cNvPr>
          <p:cNvGraphicFramePr>
            <a:graphicFrameLocks noGrp="1"/>
          </p:cNvGraphicFramePr>
          <p:nvPr>
            <p:extLst>
              <p:ext uri="{D42A27DB-BD31-4B8C-83A1-F6EECF244321}">
                <p14:modId xmlns:p14="http://schemas.microsoft.com/office/powerpoint/2010/main" val="280654382"/>
              </p:ext>
            </p:extLst>
          </p:nvPr>
        </p:nvGraphicFramePr>
        <p:xfrm>
          <a:off x="2184556" y="2946082"/>
          <a:ext cx="2413000" cy="965835"/>
        </p:xfrm>
        <a:graphic>
          <a:graphicData uri="http://schemas.openxmlformats.org/drawingml/2006/table">
            <a:tbl>
              <a:tblPr firstRow="1" firstCol="1" bandRow="1">
                <a:tableStyleId>{2D5ABB26-0587-4C30-8999-92F81FD0307C}</a:tableStyleId>
              </a:tblPr>
              <a:tblGrid>
                <a:gridCol w="1206500">
                  <a:extLst>
                    <a:ext uri="{9D8B030D-6E8A-4147-A177-3AD203B41FA5}">
                      <a16:colId xmlns:a16="http://schemas.microsoft.com/office/drawing/2014/main" val="812362658"/>
                    </a:ext>
                  </a:extLst>
                </a:gridCol>
                <a:gridCol w="1206500">
                  <a:extLst>
                    <a:ext uri="{9D8B030D-6E8A-4147-A177-3AD203B41FA5}">
                      <a16:colId xmlns:a16="http://schemas.microsoft.com/office/drawing/2014/main" val="2333172628"/>
                    </a:ext>
                  </a:extLst>
                </a:gridCol>
              </a:tblGrid>
              <a:tr h="20002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ESPECIES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7563233"/>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5.08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89099478"/>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19.75 b</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6066725"/>
                  </a:ext>
                </a:extLst>
              </a:tr>
            </a:tbl>
          </a:graphicData>
        </a:graphic>
      </p:graphicFrame>
      <p:graphicFrame>
        <p:nvGraphicFramePr>
          <p:cNvPr id="8" name="Tabla 7">
            <a:extLst>
              <a:ext uri="{FF2B5EF4-FFF2-40B4-BE49-F238E27FC236}">
                <a16:creationId xmlns:a16="http://schemas.microsoft.com/office/drawing/2014/main" id="{1F98EF3E-5790-897B-22F4-B1DBCE863FE9}"/>
              </a:ext>
            </a:extLst>
          </p:cNvPr>
          <p:cNvGraphicFramePr>
            <a:graphicFrameLocks noGrp="1"/>
          </p:cNvGraphicFramePr>
          <p:nvPr>
            <p:extLst>
              <p:ext uri="{D42A27DB-BD31-4B8C-83A1-F6EECF244321}">
                <p14:modId xmlns:p14="http://schemas.microsoft.com/office/powerpoint/2010/main" val="2464373888"/>
              </p:ext>
            </p:extLst>
          </p:nvPr>
        </p:nvGraphicFramePr>
        <p:xfrm>
          <a:off x="6892637" y="2946082"/>
          <a:ext cx="3876994" cy="2253615"/>
        </p:xfrm>
        <a:graphic>
          <a:graphicData uri="http://schemas.openxmlformats.org/drawingml/2006/table">
            <a:tbl>
              <a:tblPr firstRow="1" firstCol="1" bandRow="1">
                <a:tableStyleId>{2D5ABB26-0587-4C30-8999-92F81FD0307C}</a:tableStyleId>
              </a:tblPr>
              <a:tblGrid>
                <a:gridCol w="1340195">
                  <a:extLst>
                    <a:ext uri="{9D8B030D-6E8A-4147-A177-3AD203B41FA5}">
                      <a16:colId xmlns:a16="http://schemas.microsoft.com/office/drawing/2014/main" val="14771110"/>
                    </a:ext>
                  </a:extLst>
                </a:gridCol>
                <a:gridCol w="1111986">
                  <a:extLst>
                    <a:ext uri="{9D8B030D-6E8A-4147-A177-3AD203B41FA5}">
                      <a16:colId xmlns:a16="http://schemas.microsoft.com/office/drawing/2014/main" val="928585705"/>
                    </a:ext>
                  </a:extLst>
                </a:gridCol>
                <a:gridCol w="1424813">
                  <a:extLst>
                    <a:ext uri="{9D8B030D-6E8A-4147-A177-3AD203B41FA5}">
                      <a16:colId xmlns:a16="http://schemas.microsoft.com/office/drawing/2014/main" val="2221862012"/>
                    </a:ext>
                  </a:extLst>
                </a:gridCol>
              </a:tblGrid>
              <a:tr h="190500">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SUSTRATOS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ESPECIES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6009377"/>
                  </a:ext>
                </a:extLst>
              </a:tr>
              <a:tr h="19050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5.80</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217168417"/>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4.33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279674004"/>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5.14</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188987644"/>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20.4</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403823796"/>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19.57</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547728486"/>
                  </a:ext>
                </a:extLst>
              </a:tr>
              <a:tr h="19050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19.15</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6914801"/>
                  </a:ext>
                </a:extLst>
              </a:tr>
            </a:tbl>
          </a:graphicData>
        </a:graphic>
      </p:graphicFrame>
      <p:sp>
        <p:nvSpPr>
          <p:cNvPr id="3" name="Marcador de contenido 5">
            <a:extLst>
              <a:ext uri="{FF2B5EF4-FFF2-40B4-BE49-F238E27FC236}">
                <a16:creationId xmlns:a16="http://schemas.microsoft.com/office/drawing/2014/main" id="{E2A8E98C-628B-621A-4F16-8D1E3CB74888}"/>
              </a:ext>
            </a:extLst>
          </p:cNvPr>
          <p:cNvSpPr txBox="1">
            <a:spLocks/>
          </p:cNvSpPr>
          <p:nvPr/>
        </p:nvSpPr>
        <p:spPr>
          <a:xfrm>
            <a:off x="6679868" y="2099252"/>
            <a:ext cx="4302532"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de la interacción sustrato*especie</a:t>
            </a:r>
          </a:p>
        </p:txBody>
      </p:sp>
      <p:sp>
        <p:nvSpPr>
          <p:cNvPr id="11" name="Marcador de contenido 5">
            <a:extLst>
              <a:ext uri="{FF2B5EF4-FFF2-40B4-BE49-F238E27FC236}">
                <a16:creationId xmlns:a16="http://schemas.microsoft.com/office/drawing/2014/main" id="{97BF0A18-26CE-C4C1-8531-10AB107C66B2}"/>
              </a:ext>
            </a:extLst>
          </p:cNvPr>
          <p:cNvSpPr txBox="1">
            <a:spLocks/>
          </p:cNvSpPr>
          <p:nvPr/>
        </p:nvSpPr>
        <p:spPr>
          <a:xfrm>
            <a:off x="1400006" y="2099252"/>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B)</a:t>
            </a:r>
          </a:p>
        </p:txBody>
      </p:sp>
    </p:spTree>
    <p:extLst>
      <p:ext uri="{BB962C8B-B14F-4D97-AF65-F5344CB8AC3E}">
        <p14:creationId xmlns:p14="http://schemas.microsoft.com/office/powerpoint/2010/main" val="2864737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92" y="1284968"/>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Variable número de hojas en las plántulas de </a:t>
            </a:r>
            <a:r>
              <a:rPr lang="es-EC" sz="2000" b="1" i="1" dirty="0">
                <a:solidFill>
                  <a:schemeClr val="tx1"/>
                </a:solidFill>
                <a:latin typeface="Times New Roman" panose="02020603050405020304" pitchFamily="18" charset="0"/>
                <a:cs typeface="Times New Roman" panose="02020603050405020304" pitchFamily="18" charset="0"/>
              </a:rPr>
              <a:t>A. aspera </a:t>
            </a:r>
            <a:r>
              <a:rPr lang="es-EC" sz="2000" b="1" dirty="0">
                <a:solidFill>
                  <a:schemeClr val="tx1"/>
                </a:solidFill>
                <a:latin typeface="Times New Roman" panose="02020603050405020304" pitchFamily="18" charset="0"/>
                <a:cs typeface="Times New Roman" panose="02020603050405020304" pitchFamily="18" charset="0"/>
              </a:rPr>
              <a:t>y </a:t>
            </a:r>
            <a:r>
              <a:rPr lang="es-EC" sz="2000" b="1" i="1" dirty="0">
                <a:solidFill>
                  <a:schemeClr val="tx1"/>
                </a:solidFill>
                <a:latin typeface="Times New Roman" panose="02020603050405020304" pitchFamily="18" charset="0"/>
                <a:cs typeface="Times New Roman" panose="02020603050405020304" pitchFamily="18" charset="0"/>
              </a:rPr>
              <a:t>B. herthae</a:t>
            </a:r>
            <a:endParaRPr lang="es-EC" sz="2000" b="1" dirty="0">
              <a:solidFill>
                <a:schemeClr val="tx1"/>
              </a:solidFill>
              <a:latin typeface="Times New Roman" panose="02020603050405020304" pitchFamily="18" charset="0"/>
              <a:cs typeface="Times New Roman" panose="02020603050405020304" pitchFamily="18" charset="0"/>
            </a:endParaRPr>
          </a:p>
        </p:txBody>
      </p:sp>
      <p:sp>
        <p:nvSpPr>
          <p:cNvPr id="2" name="Marcador de contenido 5">
            <a:extLst>
              <a:ext uri="{FF2B5EF4-FFF2-40B4-BE49-F238E27FC236}">
                <a16:creationId xmlns:a16="http://schemas.microsoft.com/office/drawing/2014/main" id="{1EBDB192-ACF3-4784-0D40-8CBCB8E3BA3A}"/>
              </a:ext>
            </a:extLst>
          </p:cNvPr>
          <p:cNvSpPr txBox="1">
            <a:spLocks/>
          </p:cNvSpPr>
          <p:nvPr/>
        </p:nvSpPr>
        <p:spPr>
          <a:xfrm>
            <a:off x="1234047" y="2356984"/>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Cuadrados medios</a:t>
            </a:r>
          </a:p>
        </p:txBody>
      </p:sp>
      <p:sp>
        <p:nvSpPr>
          <p:cNvPr id="10" name="Marcador de contenido 5">
            <a:extLst>
              <a:ext uri="{FF2B5EF4-FFF2-40B4-BE49-F238E27FC236}">
                <a16:creationId xmlns:a16="http://schemas.microsoft.com/office/drawing/2014/main" id="{19888530-7E8C-B351-A5E5-9AF01936B201}"/>
              </a:ext>
            </a:extLst>
          </p:cNvPr>
          <p:cNvSpPr txBox="1">
            <a:spLocks/>
          </p:cNvSpPr>
          <p:nvPr/>
        </p:nvSpPr>
        <p:spPr>
          <a:xfrm>
            <a:off x="6975854" y="2346978"/>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A)</a:t>
            </a:r>
          </a:p>
        </p:txBody>
      </p:sp>
      <p:graphicFrame>
        <p:nvGraphicFramePr>
          <p:cNvPr id="9" name="Tabla 8">
            <a:extLst>
              <a:ext uri="{FF2B5EF4-FFF2-40B4-BE49-F238E27FC236}">
                <a16:creationId xmlns:a16="http://schemas.microsoft.com/office/drawing/2014/main" id="{49F3C6C0-83DF-F964-A72B-75F8AE45C030}"/>
              </a:ext>
            </a:extLst>
          </p:cNvPr>
          <p:cNvGraphicFramePr>
            <a:graphicFrameLocks noGrp="1"/>
          </p:cNvGraphicFramePr>
          <p:nvPr>
            <p:extLst>
              <p:ext uri="{D42A27DB-BD31-4B8C-83A1-F6EECF244321}">
                <p14:modId xmlns:p14="http://schemas.microsoft.com/office/powerpoint/2010/main" val="2862936238"/>
              </p:ext>
            </p:extLst>
          </p:nvPr>
        </p:nvGraphicFramePr>
        <p:xfrm>
          <a:off x="1064229" y="3429000"/>
          <a:ext cx="4556654" cy="2173224"/>
        </p:xfrm>
        <a:graphic>
          <a:graphicData uri="http://schemas.openxmlformats.org/drawingml/2006/table">
            <a:tbl>
              <a:tblPr firstRow="1" firstCol="1" bandRow="1">
                <a:tableStyleId>{2D5ABB26-0587-4C30-8999-92F81FD0307C}</a:tableStyleId>
              </a:tblPr>
              <a:tblGrid>
                <a:gridCol w="1942876">
                  <a:extLst>
                    <a:ext uri="{9D8B030D-6E8A-4147-A177-3AD203B41FA5}">
                      <a16:colId xmlns:a16="http://schemas.microsoft.com/office/drawing/2014/main" val="2151154900"/>
                    </a:ext>
                  </a:extLst>
                </a:gridCol>
                <a:gridCol w="1306889">
                  <a:extLst>
                    <a:ext uri="{9D8B030D-6E8A-4147-A177-3AD203B41FA5}">
                      <a16:colId xmlns:a16="http://schemas.microsoft.com/office/drawing/2014/main" val="3634778598"/>
                    </a:ext>
                  </a:extLst>
                </a:gridCol>
                <a:gridCol w="1306889">
                  <a:extLst>
                    <a:ext uri="{9D8B030D-6E8A-4147-A177-3AD203B41FA5}">
                      <a16:colId xmlns:a16="http://schemas.microsoft.com/office/drawing/2014/main" val="3231932581"/>
                    </a:ext>
                  </a:extLst>
                </a:gridCol>
              </a:tblGrid>
              <a:tr h="187325">
                <a:tc>
                  <a:txBody>
                    <a:bodyPr/>
                    <a:lstStyle/>
                    <a:p>
                      <a:pPr algn="l">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F. V</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GL</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67- 91 DÍAS</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302402"/>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Factor A</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8.39ns</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2158588"/>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Factor B</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1</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53.39**</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892783176"/>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Interacción (AxB)</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2.72**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618590960"/>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Error</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12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1.06</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642179055"/>
                  </a:ext>
                </a:extLst>
              </a:tr>
              <a:tr h="187325">
                <a:tc>
                  <a:txBody>
                    <a:bodyPr/>
                    <a:lstStyle/>
                    <a:p>
                      <a:pPr algn="l">
                        <a:lnSpc>
                          <a:spcPct val="150000"/>
                        </a:lnSpc>
                        <a:spcAft>
                          <a:spcPts val="1200"/>
                        </a:spcAft>
                      </a:pPr>
                      <a:r>
                        <a:rPr lang="es-EC" sz="1800" dirty="0">
                          <a:effectLst/>
                          <a:latin typeface="Times New Roman" panose="02020603050405020304" pitchFamily="18" charset="0"/>
                          <a:cs typeface="Times New Roman" panose="02020603050405020304" pitchFamily="18" charset="0"/>
                        </a:rPr>
                        <a:t>CV(%)</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nSpc>
                          <a:spcPct val="107000"/>
                        </a:lnSpc>
                      </a:pPr>
                      <a:endParaRPr lang="es-EC" sz="1600" dirty="0">
                        <a:effectLst/>
                        <a:latin typeface="Times New Roman" panose="02020603050405020304" pitchFamily="18"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10.69</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8568007"/>
                  </a:ext>
                </a:extLst>
              </a:tr>
            </a:tbl>
          </a:graphicData>
        </a:graphic>
      </p:graphicFrame>
      <p:graphicFrame>
        <p:nvGraphicFramePr>
          <p:cNvPr id="12" name="Tabla 11">
            <a:extLst>
              <a:ext uri="{FF2B5EF4-FFF2-40B4-BE49-F238E27FC236}">
                <a16:creationId xmlns:a16="http://schemas.microsoft.com/office/drawing/2014/main" id="{71626926-558D-D7C7-205A-8B398B5A8D28}"/>
              </a:ext>
            </a:extLst>
          </p:cNvPr>
          <p:cNvGraphicFramePr>
            <a:graphicFrameLocks noGrp="1"/>
          </p:cNvGraphicFramePr>
          <p:nvPr>
            <p:extLst>
              <p:ext uri="{D42A27DB-BD31-4B8C-83A1-F6EECF244321}">
                <p14:modId xmlns:p14="http://schemas.microsoft.com/office/powerpoint/2010/main" val="395976697"/>
              </p:ext>
            </p:extLst>
          </p:nvPr>
        </p:nvGraphicFramePr>
        <p:xfrm>
          <a:off x="7535874" y="3429000"/>
          <a:ext cx="2642772" cy="1287780"/>
        </p:xfrm>
        <a:graphic>
          <a:graphicData uri="http://schemas.openxmlformats.org/drawingml/2006/table">
            <a:tbl>
              <a:tblPr firstRow="1" firstCol="1" bandRow="1">
                <a:tableStyleId>{2D5ABB26-0587-4C30-8999-92F81FD0307C}</a:tableStyleId>
              </a:tblPr>
              <a:tblGrid>
                <a:gridCol w="1321386">
                  <a:extLst>
                    <a:ext uri="{9D8B030D-6E8A-4147-A177-3AD203B41FA5}">
                      <a16:colId xmlns:a16="http://schemas.microsoft.com/office/drawing/2014/main" val="1120941856"/>
                    </a:ext>
                  </a:extLst>
                </a:gridCol>
                <a:gridCol w="1321386">
                  <a:extLst>
                    <a:ext uri="{9D8B030D-6E8A-4147-A177-3AD203B41FA5}">
                      <a16:colId xmlns:a16="http://schemas.microsoft.com/office/drawing/2014/main" val="3788451600"/>
                    </a:ext>
                  </a:extLst>
                </a:gridCol>
              </a:tblGrid>
              <a:tr h="151130">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SUSTRATOS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6930888"/>
                  </a:ext>
                </a:extLst>
              </a:tr>
              <a:tr h="14478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11 a</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63849148"/>
                  </a:ext>
                </a:extLst>
              </a:tr>
              <a:tr h="1270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10 a b</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30206689"/>
                  </a:ext>
                </a:extLst>
              </a:tr>
              <a:tr h="10287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9 b</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43978"/>
                  </a:ext>
                </a:extLst>
              </a:tr>
            </a:tbl>
          </a:graphicData>
        </a:graphic>
      </p:graphicFrame>
    </p:spTree>
    <p:extLst>
      <p:ext uri="{BB962C8B-B14F-4D97-AF65-F5344CB8AC3E}">
        <p14:creationId xmlns:p14="http://schemas.microsoft.com/office/powerpoint/2010/main" val="1465475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5">
            <a:extLst>
              <a:ext uri="{FF2B5EF4-FFF2-40B4-BE49-F238E27FC236}">
                <a16:creationId xmlns:a16="http://schemas.microsoft.com/office/drawing/2014/main" id="{E2A8E98C-628B-621A-4F16-8D1E3CB74888}"/>
              </a:ext>
            </a:extLst>
          </p:cNvPr>
          <p:cNvSpPr txBox="1">
            <a:spLocks/>
          </p:cNvSpPr>
          <p:nvPr/>
        </p:nvSpPr>
        <p:spPr>
          <a:xfrm>
            <a:off x="6840082" y="1735453"/>
            <a:ext cx="4302532"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de la interacción sustrato*especie</a:t>
            </a:r>
          </a:p>
        </p:txBody>
      </p:sp>
      <p:sp>
        <p:nvSpPr>
          <p:cNvPr id="11" name="Marcador de contenido 5">
            <a:extLst>
              <a:ext uri="{FF2B5EF4-FFF2-40B4-BE49-F238E27FC236}">
                <a16:creationId xmlns:a16="http://schemas.microsoft.com/office/drawing/2014/main" id="{97BF0A18-26CE-C4C1-8531-10AB107C66B2}"/>
              </a:ext>
            </a:extLst>
          </p:cNvPr>
          <p:cNvSpPr txBox="1">
            <a:spLocks/>
          </p:cNvSpPr>
          <p:nvPr/>
        </p:nvSpPr>
        <p:spPr>
          <a:xfrm>
            <a:off x="1308564" y="1735453"/>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B)</a:t>
            </a:r>
          </a:p>
        </p:txBody>
      </p:sp>
      <p:graphicFrame>
        <p:nvGraphicFramePr>
          <p:cNvPr id="13" name="Tabla 12">
            <a:extLst>
              <a:ext uri="{FF2B5EF4-FFF2-40B4-BE49-F238E27FC236}">
                <a16:creationId xmlns:a16="http://schemas.microsoft.com/office/drawing/2014/main" id="{FD97A857-F2D1-9D8F-8228-646CE5EF8F0A}"/>
              </a:ext>
            </a:extLst>
          </p:cNvPr>
          <p:cNvGraphicFramePr>
            <a:graphicFrameLocks noGrp="1"/>
          </p:cNvGraphicFramePr>
          <p:nvPr>
            <p:extLst>
              <p:ext uri="{D42A27DB-BD31-4B8C-83A1-F6EECF244321}">
                <p14:modId xmlns:p14="http://schemas.microsoft.com/office/powerpoint/2010/main" val="3549060793"/>
              </p:ext>
            </p:extLst>
          </p:nvPr>
        </p:nvGraphicFramePr>
        <p:xfrm>
          <a:off x="2093114" y="2691794"/>
          <a:ext cx="2413000" cy="965835"/>
        </p:xfrm>
        <a:graphic>
          <a:graphicData uri="http://schemas.openxmlformats.org/drawingml/2006/table">
            <a:tbl>
              <a:tblPr firstRow="1" firstCol="1" bandRow="1">
                <a:tableStyleId>{2D5ABB26-0587-4C30-8999-92F81FD0307C}</a:tableStyleId>
              </a:tblPr>
              <a:tblGrid>
                <a:gridCol w="1206500">
                  <a:extLst>
                    <a:ext uri="{9D8B030D-6E8A-4147-A177-3AD203B41FA5}">
                      <a16:colId xmlns:a16="http://schemas.microsoft.com/office/drawing/2014/main" val="134030130"/>
                    </a:ext>
                  </a:extLst>
                </a:gridCol>
                <a:gridCol w="1206500">
                  <a:extLst>
                    <a:ext uri="{9D8B030D-6E8A-4147-A177-3AD203B41FA5}">
                      <a16:colId xmlns:a16="http://schemas.microsoft.com/office/drawing/2014/main" val="594841315"/>
                    </a:ext>
                  </a:extLst>
                </a:gridCol>
              </a:tblGrid>
              <a:tr h="14160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ESPECIES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7393621"/>
                  </a:ext>
                </a:extLst>
              </a:tr>
              <a:tr h="14414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8 a</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13915109"/>
                  </a:ext>
                </a:extLst>
              </a:tr>
              <a:tr h="5397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11 b</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526634"/>
                  </a:ext>
                </a:extLst>
              </a:tr>
            </a:tbl>
          </a:graphicData>
        </a:graphic>
      </p:graphicFrame>
      <p:graphicFrame>
        <p:nvGraphicFramePr>
          <p:cNvPr id="14" name="Tabla 13">
            <a:extLst>
              <a:ext uri="{FF2B5EF4-FFF2-40B4-BE49-F238E27FC236}">
                <a16:creationId xmlns:a16="http://schemas.microsoft.com/office/drawing/2014/main" id="{3381C66E-0809-CC92-68D2-2A7FAC4E1942}"/>
              </a:ext>
            </a:extLst>
          </p:cNvPr>
          <p:cNvGraphicFramePr>
            <a:graphicFrameLocks noGrp="1"/>
          </p:cNvGraphicFramePr>
          <p:nvPr>
            <p:extLst>
              <p:ext uri="{D42A27DB-BD31-4B8C-83A1-F6EECF244321}">
                <p14:modId xmlns:p14="http://schemas.microsoft.com/office/powerpoint/2010/main" val="4055389118"/>
              </p:ext>
            </p:extLst>
          </p:nvPr>
        </p:nvGraphicFramePr>
        <p:xfrm>
          <a:off x="7000299" y="2691794"/>
          <a:ext cx="3982099" cy="2253615"/>
        </p:xfrm>
        <a:graphic>
          <a:graphicData uri="http://schemas.openxmlformats.org/drawingml/2006/table">
            <a:tbl>
              <a:tblPr firstRow="1" firstCol="1" bandRow="1">
                <a:tableStyleId>{2D5ABB26-0587-4C30-8999-92F81FD0307C}</a:tableStyleId>
              </a:tblPr>
              <a:tblGrid>
                <a:gridCol w="1376528">
                  <a:extLst>
                    <a:ext uri="{9D8B030D-6E8A-4147-A177-3AD203B41FA5}">
                      <a16:colId xmlns:a16="http://schemas.microsoft.com/office/drawing/2014/main" val="3675132422"/>
                    </a:ext>
                  </a:extLst>
                </a:gridCol>
                <a:gridCol w="1142132">
                  <a:extLst>
                    <a:ext uri="{9D8B030D-6E8A-4147-A177-3AD203B41FA5}">
                      <a16:colId xmlns:a16="http://schemas.microsoft.com/office/drawing/2014/main" val="83341508"/>
                    </a:ext>
                  </a:extLst>
                </a:gridCol>
                <a:gridCol w="1463439">
                  <a:extLst>
                    <a:ext uri="{9D8B030D-6E8A-4147-A177-3AD203B41FA5}">
                      <a16:colId xmlns:a16="http://schemas.microsoft.com/office/drawing/2014/main" val="2957093555"/>
                    </a:ext>
                  </a:extLst>
                </a:gridCol>
              </a:tblGrid>
              <a:tr h="91440">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SUSTRATOS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ESPECIES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1542164"/>
                  </a:ext>
                </a:extLst>
              </a:tr>
              <a:tr h="7683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8</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62583620"/>
                  </a:ext>
                </a:extLst>
              </a:tr>
              <a:tr h="15748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8</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406909621"/>
                  </a:ext>
                </a:extLst>
              </a:tr>
              <a:tr h="6159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8</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682047512"/>
                  </a:ext>
                </a:extLst>
              </a:tr>
              <a:tr h="5461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408766540"/>
                  </a:ext>
                </a:extLst>
              </a:tr>
              <a:tr h="13017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520415663"/>
                  </a:ext>
                </a:extLst>
              </a:tr>
              <a:tr h="12319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10</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7133768"/>
                  </a:ext>
                </a:extLst>
              </a:tr>
            </a:tbl>
          </a:graphicData>
        </a:graphic>
      </p:graphicFrame>
    </p:spTree>
    <p:extLst>
      <p:ext uri="{BB962C8B-B14F-4D97-AF65-F5344CB8AC3E}">
        <p14:creationId xmlns:p14="http://schemas.microsoft.com/office/powerpoint/2010/main" val="1102002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92" y="1249545"/>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Variable diámetro en las plántulas de </a:t>
            </a:r>
            <a:r>
              <a:rPr lang="es-EC" sz="2000" b="1" i="1" dirty="0">
                <a:solidFill>
                  <a:schemeClr val="tx1"/>
                </a:solidFill>
                <a:latin typeface="Times New Roman" panose="02020603050405020304" pitchFamily="18" charset="0"/>
                <a:cs typeface="Times New Roman" panose="02020603050405020304" pitchFamily="18" charset="0"/>
              </a:rPr>
              <a:t>A. aspera </a:t>
            </a:r>
            <a:r>
              <a:rPr lang="es-EC" sz="2000" b="1" dirty="0">
                <a:solidFill>
                  <a:schemeClr val="tx1"/>
                </a:solidFill>
                <a:latin typeface="Times New Roman" panose="02020603050405020304" pitchFamily="18" charset="0"/>
                <a:cs typeface="Times New Roman" panose="02020603050405020304" pitchFamily="18" charset="0"/>
              </a:rPr>
              <a:t>y </a:t>
            </a:r>
            <a:r>
              <a:rPr lang="es-EC" sz="2000" b="1" i="1" dirty="0">
                <a:solidFill>
                  <a:schemeClr val="tx1"/>
                </a:solidFill>
                <a:latin typeface="Times New Roman" panose="02020603050405020304" pitchFamily="18" charset="0"/>
                <a:cs typeface="Times New Roman" panose="02020603050405020304" pitchFamily="18" charset="0"/>
              </a:rPr>
              <a:t>B. herthae</a:t>
            </a:r>
            <a:endParaRPr lang="es-EC" sz="2000" b="1" dirty="0">
              <a:solidFill>
                <a:schemeClr val="tx1"/>
              </a:solidFill>
              <a:latin typeface="Times New Roman" panose="02020603050405020304" pitchFamily="18" charset="0"/>
              <a:cs typeface="Times New Roman" panose="02020603050405020304" pitchFamily="18" charset="0"/>
            </a:endParaRPr>
          </a:p>
        </p:txBody>
      </p:sp>
      <p:sp>
        <p:nvSpPr>
          <p:cNvPr id="2" name="Marcador de contenido 5">
            <a:extLst>
              <a:ext uri="{FF2B5EF4-FFF2-40B4-BE49-F238E27FC236}">
                <a16:creationId xmlns:a16="http://schemas.microsoft.com/office/drawing/2014/main" id="{1EBDB192-ACF3-4784-0D40-8CBCB8E3BA3A}"/>
              </a:ext>
            </a:extLst>
          </p:cNvPr>
          <p:cNvSpPr txBox="1">
            <a:spLocks/>
          </p:cNvSpPr>
          <p:nvPr/>
        </p:nvSpPr>
        <p:spPr>
          <a:xfrm>
            <a:off x="1338233" y="2189998"/>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Cuadrados medios</a:t>
            </a:r>
          </a:p>
        </p:txBody>
      </p:sp>
      <p:sp>
        <p:nvSpPr>
          <p:cNvPr id="10" name="Marcador de contenido 5">
            <a:extLst>
              <a:ext uri="{FF2B5EF4-FFF2-40B4-BE49-F238E27FC236}">
                <a16:creationId xmlns:a16="http://schemas.microsoft.com/office/drawing/2014/main" id="{19888530-7E8C-B351-A5E5-9AF01936B201}"/>
              </a:ext>
            </a:extLst>
          </p:cNvPr>
          <p:cNvSpPr txBox="1">
            <a:spLocks/>
          </p:cNvSpPr>
          <p:nvPr/>
        </p:nvSpPr>
        <p:spPr>
          <a:xfrm>
            <a:off x="6840084" y="2189998"/>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A)</a:t>
            </a:r>
          </a:p>
        </p:txBody>
      </p:sp>
      <p:graphicFrame>
        <p:nvGraphicFramePr>
          <p:cNvPr id="9" name="Tabla 8">
            <a:extLst>
              <a:ext uri="{FF2B5EF4-FFF2-40B4-BE49-F238E27FC236}">
                <a16:creationId xmlns:a16="http://schemas.microsoft.com/office/drawing/2014/main" id="{B8D9DEE7-19F3-932B-B661-D7932EC4FB90}"/>
              </a:ext>
            </a:extLst>
          </p:cNvPr>
          <p:cNvGraphicFramePr>
            <a:graphicFrameLocks noGrp="1"/>
          </p:cNvGraphicFramePr>
          <p:nvPr>
            <p:extLst>
              <p:ext uri="{D42A27DB-BD31-4B8C-83A1-F6EECF244321}">
                <p14:modId xmlns:p14="http://schemas.microsoft.com/office/powerpoint/2010/main" val="3238601780"/>
              </p:ext>
            </p:extLst>
          </p:nvPr>
        </p:nvGraphicFramePr>
        <p:xfrm>
          <a:off x="1064229" y="2955342"/>
          <a:ext cx="4530108" cy="2173224"/>
        </p:xfrm>
        <a:graphic>
          <a:graphicData uri="http://schemas.openxmlformats.org/drawingml/2006/table">
            <a:tbl>
              <a:tblPr firstRow="1" firstCol="1" bandRow="1">
                <a:tableStyleId>{2D5ABB26-0587-4C30-8999-92F81FD0307C}</a:tableStyleId>
              </a:tblPr>
              <a:tblGrid>
                <a:gridCol w="1931556">
                  <a:extLst>
                    <a:ext uri="{9D8B030D-6E8A-4147-A177-3AD203B41FA5}">
                      <a16:colId xmlns:a16="http://schemas.microsoft.com/office/drawing/2014/main" val="1700267723"/>
                    </a:ext>
                  </a:extLst>
                </a:gridCol>
                <a:gridCol w="1299276">
                  <a:extLst>
                    <a:ext uri="{9D8B030D-6E8A-4147-A177-3AD203B41FA5}">
                      <a16:colId xmlns:a16="http://schemas.microsoft.com/office/drawing/2014/main" val="718636840"/>
                    </a:ext>
                  </a:extLst>
                </a:gridCol>
                <a:gridCol w="1299276">
                  <a:extLst>
                    <a:ext uri="{9D8B030D-6E8A-4147-A177-3AD203B41FA5}">
                      <a16:colId xmlns:a16="http://schemas.microsoft.com/office/drawing/2014/main" val="4290533972"/>
                    </a:ext>
                  </a:extLst>
                </a:gridCol>
              </a:tblGrid>
              <a:tr h="61595">
                <a:tc>
                  <a:txBody>
                    <a:bodyPr/>
                    <a:lstStyle/>
                    <a:p>
                      <a:pPr algn="l">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F. V</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GL</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67- 91 DÍAS</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3176555"/>
                  </a:ext>
                </a:extLst>
              </a:tr>
              <a:tr h="63500">
                <a:tc>
                  <a:txBody>
                    <a:bodyPr/>
                    <a:lstStyle/>
                    <a:p>
                      <a:pPr algn="l">
                        <a:lnSpc>
                          <a:spcPct val="150000"/>
                        </a:lnSpc>
                        <a:spcAft>
                          <a:spcPts val="1200"/>
                        </a:spcAft>
                      </a:pPr>
                      <a:r>
                        <a:rPr lang="es-EC" sz="1800" dirty="0">
                          <a:effectLst/>
                          <a:latin typeface="Times New Roman" panose="02020603050405020304" pitchFamily="18" charset="0"/>
                          <a:cs typeface="Times New Roman" panose="02020603050405020304" pitchFamily="18" charset="0"/>
                        </a:rPr>
                        <a:t>Factor A</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800" dirty="0">
                          <a:effectLst/>
                          <a:latin typeface="Times New Roman" panose="02020603050405020304" pitchFamily="18" charset="0"/>
                          <a:cs typeface="Times New Roman" panose="02020603050405020304" pitchFamily="18" charset="0"/>
                        </a:rPr>
                        <a:t>2</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800" dirty="0">
                          <a:effectLst/>
                          <a:latin typeface="Times New Roman" panose="02020603050405020304" pitchFamily="18" charset="0"/>
                          <a:cs typeface="Times New Roman" panose="02020603050405020304" pitchFamily="18" charset="0"/>
                        </a:rPr>
                        <a:t>0.08**</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920391976"/>
                  </a:ext>
                </a:extLst>
              </a:tr>
              <a:tr h="730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Factor B</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1</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0.24**</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517080476"/>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Interacción (AxB)</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0.11**</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171237245"/>
                  </a:ext>
                </a:extLst>
              </a:tr>
              <a:tr h="187325">
                <a:tc>
                  <a:txBody>
                    <a:bodyPr/>
                    <a:lstStyle/>
                    <a:p>
                      <a:pPr algn="l">
                        <a:lnSpc>
                          <a:spcPct val="150000"/>
                        </a:lnSpc>
                        <a:spcAft>
                          <a:spcPts val="1200"/>
                        </a:spcAft>
                      </a:pPr>
                      <a:r>
                        <a:rPr lang="es-EC" sz="1800">
                          <a:effectLst/>
                          <a:latin typeface="Times New Roman" panose="02020603050405020304" pitchFamily="18" charset="0"/>
                          <a:cs typeface="Times New Roman" panose="02020603050405020304" pitchFamily="18" charset="0"/>
                        </a:rPr>
                        <a:t>Error</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12</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800">
                          <a:effectLst/>
                          <a:latin typeface="Times New Roman" panose="02020603050405020304" pitchFamily="18" charset="0"/>
                          <a:cs typeface="Times New Roman" panose="02020603050405020304" pitchFamily="18" charset="0"/>
                        </a:rPr>
                        <a:t>0.03</a:t>
                      </a:r>
                      <a:endParaRPr lang="es-EC"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764211212"/>
                  </a:ext>
                </a:extLst>
              </a:tr>
              <a:tr h="50800">
                <a:tc>
                  <a:txBody>
                    <a:bodyPr/>
                    <a:lstStyle/>
                    <a:p>
                      <a:pPr algn="l">
                        <a:lnSpc>
                          <a:spcPct val="150000"/>
                        </a:lnSpc>
                        <a:spcAft>
                          <a:spcPts val="1200"/>
                        </a:spcAft>
                      </a:pPr>
                      <a:r>
                        <a:rPr lang="es-EC" sz="1800" dirty="0">
                          <a:effectLst/>
                          <a:latin typeface="Times New Roman" panose="02020603050405020304" pitchFamily="18" charset="0"/>
                          <a:cs typeface="Times New Roman" panose="02020603050405020304" pitchFamily="18" charset="0"/>
                        </a:rPr>
                        <a:t>CV(%)</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nSpc>
                          <a:spcPct val="107000"/>
                        </a:lnSpc>
                      </a:pPr>
                      <a:endParaRPr lang="es-EC" sz="1600" dirty="0">
                        <a:effectLst/>
                        <a:latin typeface="Times New Roman" panose="02020603050405020304" pitchFamily="18"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800" b="1" dirty="0">
                          <a:effectLst/>
                          <a:latin typeface="Times New Roman" panose="02020603050405020304" pitchFamily="18" charset="0"/>
                          <a:cs typeface="Times New Roman" panose="02020603050405020304" pitchFamily="18" charset="0"/>
                        </a:rPr>
                        <a:t>29.57</a:t>
                      </a:r>
                      <a:endParaRPr lang="es-EC"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115690"/>
                  </a:ext>
                </a:extLst>
              </a:tr>
            </a:tbl>
          </a:graphicData>
        </a:graphic>
      </p:graphicFrame>
      <p:graphicFrame>
        <p:nvGraphicFramePr>
          <p:cNvPr id="12" name="Tabla 11">
            <a:extLst>
              <a:ext uri="{FF2B5EF4-FFF2-40B4-BE49-F238E27FC236}">
                <a16:creationId xmlns:a16="http://schemas.microsoft.com/office/drawing/2014/main" id="{19AA7718-7CBB-FF1F-CF71-4C9C10D41F08}"/>
              </a:ext>
            </a:extLst>
          </p:cNvPr>
          <p:cNvGraphicFramePr>
            <a:graphicFrameLocks noGrp="1"/>
          </p:cNvGraphicFramePr>
          <p:nvPr>
            <p:extLst>
              <p:ext uri="{D42A27DB-BD31-4B8C-83A1-F6EECF244321}">
                <p14:modId xmlns:p14="http://schemas.microsoft.com/office/powerpoint/2010/main" val="1100684492"/>
              </p:ext>
            </p:extLst>
          </p:nvPr>
        </p:nvGraphicFramePr>
        <p:xfrm>
          <a:off x="7522811" y="2955342"/>
          <a:ext cx="2616646" cy="1287780"/>
        </p:xfrm>
        <a:graphic>
          <a:graphicData uri="http://schemas.openxmlformats.org/drawingml/2006/table">
            <a:tbl>
              <a:tblPr firstRow="1" firstCol="1" bandRow="1">
                <a:tableStyleId>{2D5ABB26-0587-4C30-8999-92F81FD0307C}</a:tableStyleId>
              </a:tblPr>
              <a:tblGrid>
                <a:gridCol w="1308323">
                  <a:extLst>
                    <a:ext uri="{9D8B030D-6E8A-4147-A177-3AD203B41FA5}">
                      <a16:colId xmlns:a16="http://schemas.microsoft.com/office/drawing/2014/main" val="2891501303"/>
                    </a:ext>
                  </a:extLst>
                </a:gridCol>
                <a:gridCol w="1308323">
                  <a:extLst>
                    <a:ext uri="{9D8B030D-6E8A-4147-A177-3AD203B41FA5}">
                      <a16:colId xmlns:a16="http://schemas.microsoft.com/office/drawing/2014/main" val="4140011484"/>
                    </a:ext>
                  </a:extLst>
                </a:gridCol>
              </a:tblGrid>
              <a:tr h="20002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SUSTRATOS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792754"/>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0.52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94043640"/>
                  </a:ext>
                </a:extLst>
              </a:tr>
              <a:tr h="20002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0.45 a</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490292583"/>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0.67 a</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8655911"/>
                  </a:ext>
                </a:extLst>
              </a:tr>
            </a:tbl>
          </a:graphicData>
        </a:graphic>
      </p:graphicFrame>
    </p:spTree>
    <p:extLst>
      <p:ext uri="{BB962C8B-B14F-4D97-AF65-F5344CB8AC3E}">
        <p14:creationId xmlns:p14="http://schemas.microsoft.com/office/powerpoint/2010/main" val="2400810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5">
            <a:extLst>
              <a:ext uri="{FF2B5EF4-FFF2-40B4-BE49-F238E27FC236}">
                <a16:creationId xmlns:a16="http://schemas.microsoft.com/office/drawing/2014/main" id="{E2A8E98C-628B-621A-4F16-8D1E3CB74888}"/>
              </a:ext>
            </a:extLst>
          </p:cNvPr>
          <p:cNvSpPr txBox="1">
            <a:spLocks/>
          </p:cNvSpPr>
          <p:nvPr/>
        </p:nvSpPr>
        <p:spPr>
          <a:xfrm>
            <a:off x="6696393" y="2060065"/>
            <a:ext cx="4302532"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de la interacción sustrato*especie</a:t>
            </a:r>
          </a:p>
        </p:txBody>
      </p:sp>
      <p:sp>
        <p:nvSpPr>
          <p:cNvPr id="11" name="Marcador de contenido 5">
            <a:extLst>
              <a:ext uri="{FF2B5EF4-FFF2-40B4-BE49-F238E27FC236}">
                <a16:creationId xmlns:a16="http://schemas.microsoft.com/office/drawing/2014/main" id="{97BF0A18-26CE-C4C1-8531-10AB107C66B2}"/>
              </a:ext>
            </a:extLst>
          </p:cNvPr>
          <p:cNvSpPr txBox="1">
            <a:spLocks/>
          </p:cNvSpPr>
          <p:nvPr/>
        </p:nvSpPr>
        <p:spPr>
          <a:xfrm>
            <a:off x="1064227" y="2060065"/>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Efecto simple del sustrato (Factor B)</a:t>
            </a:r>
          </a:p>
        </p:txBody>
      </p:sp>
      <p:graphicFrame>
        <p:nvGraphicFramePr>
          <p:cNvPr id="13" name="Tabla 12">
            <a:extLst>
              <a:ext uri="{FF2B5EF4-FFF2-40B4-BE49-F238E27FC236}">
                <a16:creationId xmlns:a16="http://schemas.microsoft.com/office/drawing/2014/main" id="{22D2746D-7705-3631-4E5F-ECFC6E5C98E4}"/>
              </a:ext>
            </a:extLst>
          </p:cNvPr>
          <p:cNvGraphicFramePr>
            <a:graphicFrameLocks noGrp="1"/>
          </p:cNvGraphicFramePr>
          <p:nvPr>
            <p:extLst>
              <p:ext uri="{D42A27DB-BD31-4B8C-83A1-F6EECF244321}">
                <p14:modId xmlns:p14="http://schemas.microsoft.com/office/powerpoint/2010/main" val="4233113269"/>
              </p:ext>
            </p:extLst>
          </p:nvPr>
        </p:nvGraphicFramePr>
        <p:xfrm>
          <a:off x="1848777" y="3091957"/>
          <a:ext cx="2413000" cy="965835"/>
        </p:xfrm>
        <a:graphic>
          <a:graphicData uri="http://schemas.openxmlformats.org/drawingml/2006/table">
            <a:tbl>
              <a:tblPr firstRow="1" firstCol="1" bandRow="1">
                <a:tableStyleId>{2D5ABB26-0587-4C30-8999-92F81FD0307C}</a:tableStyleId>
              </a:tblPr>
              <a:tblGrid>
                <a:gridCol w="1206500">
                  <a:extLst>
                    <a:ext uri="{9D8B030D-6E8A-4147-A177-3AD203B41FA5}">
                      <a16:colId xmlns:a16="http://schemas.microsoft.com/office/drawing/2014/main" val="1904988717"/>
                    </a:ext>
                  </a:extLst>
                </a:gridCol>
                <a:gridCol w="1206500">
                  <a:extLst>
                    <a:ext uri="{9D8B030D-6E8A-4147-A177-3AD203B41FA5}">
                      <a16:colId xmlns:a16="http://schemas.microsoft.com/office/drawing/2014/main" val="1663202192"/>
                    </a:ext>
                  </a:extLst>
                </a:gridCol>
              </a:tblGrid>
              <a:tr h="20002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ESPECIES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2079401"/>
                  </a:ext>
                </a:extLst>
              </a:tr>
              <a:tr h="20002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0.39 a</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804485004"/>
                  </a:ext>
                </a:extLst>
              </a:tr>
              <a:tr h="20002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0.68 b</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4837336"/>
                  </a:ext>
                </a:extLst>
              </a:tr>
            </a:tbl>
          </a:graphicData>
        </a:graphic>
      </p:graphicFrame>
      <p:graphicFrame>
        <p:nvGraphicFramePr>
          <p:cNvPr id="14" name="Tabla 13">
            <a:extLst>
              <a:ext uri="{FF2B5EF4-FFF2-40B4-BE49-F238E27FC236}">
                <a16:creationId xmlns:a16="http://schemas.microsoft.com/office/drawing/2014/main" id="{DDC11836-67AC-69E3-14AB-47A2A9F4A939}"/>
              </a:ext>
            </a:extLst>
          </p:cNvPr>
          <p:cNvGraphicFramePr>
            <a:graphicFrameLocks noGrp="1"/>
          </p:cNvGraphicFramePr>
          <p:nvPr>
            <p:extLst>
              <p:ext uri="{D42A27DB-BD31-4B8C-83A1-F6EECF244321}">
                <p14:modId xmlns:p14="http://schemas.microsoft.com/office/powerpoint/2010/main" val="350447072"/>
              </p:ext>
            </p:extLst>
          </p:nvPr>
        </p:nvGraphicFramePr>
        <p:xfrm>
          <a:off x="7017110" y="2930984"/>
          <a:ext cx="3981815" cy="2253615"/>
        </p:xfrm>
        <a:graphic>
          <a:graphicData uri="http://schemas.openxmlformats.org/drawingml/2006/table">
            <a:tbl>
              <a:tblPr firstRow="1" firstCol="1" bandRow="1">
                <a:tableStyleId>{2D5ABB26-0587-4C30-8999-92F81FD0307C}</a:tableStyleId>
              </a:tblPr>
              <a:tblGrid>
                <a:gridCol w="1376430">
                  <a:extLst>
                    <a:ext uri="{9D8B030D-6E8A-4147-A177-3AD203B41FA5}">
                      <a16:colId xmlns:a16="http://schemas.microsoft.com/office/drawing/2014/main" val="2220451920"/>
                    </a:ext>
                  </a:extLst>
                </a:gridCol>
                <a:gridCol w="1142050">
                  <a:extLst>
                    <a:ext uri="{9D8B030D-6E8A-4147-A177-3AD203B41FA5}">
                      <a16:colId xmlns:a16="http://schemas.microsoft.com/office/drawing/2014/main" val="2028987451"/>
                    </a:ext>
                  </a:extLst>
                </a:gridCol>
                <a:gridCol w="1463335">
                  <a:extLst>
                    <a:ext uri="{9D8B030D-6E8A-4147-A177-3AD203B41FA5}">
                      <a16:colId xmlns:a16="http://schemas.microsoft.com/office/drawing/2014/main" val="903472200"/>
                    </a:ext>
                  </a:extLst>
                </a:gridCol>
              </a:tblGrid>
              <a:tr h="190500">
                <a:tc>
                  <a:txBody>
                    <a:bodyPr/>
                    <a:lstStyle/>
                    <a:p>
                      <a:pPr algn="ctr">
                        <a:lnSpc>
                          <a:spcPct val="150000"/>
                        </a:lnSpc>
                        <a:spcAft>
                          <a:spcPts val="1200"/>
                        </a:spcAft>
                      </a:pPr>
                      <a:r>
                        <a:rPr lang="es-EC" sz="1600" b="1">
                          <a:effectLst/>
                          <a:latin typeface="Times New Roman" panose="02020603050405020304" pitchFamily="18" charset="0"/>
                          <a:cs typeface="Times New Roman" panose="02020603050405020304" pitchFamily="18" charset="0"/>
                        </a:rPr>
                        <a:t>SUSTRATOS</a:t>
                      </a:r>
                      <a:endParaRPr lang="es-EC"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a:effectLst/>
                          <a:latin typeface="Times New Roman" panose="02020603050405020304" pitchFamily="18" charset="0"/>
                          <a:cs typeface="Times New Roman" panose="02020603050405020304" pitchFamily="18" charset="0"/>
                        </a:rPr>
                        <a:t>ESPECIES</a:t>
                      </a:r>
                      <a:endParaRPr lang="es-EC"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67- 91 DÍAS</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2324873"/>
                  </a:ext>
                </a:extLst>
              </a:tr>
              <a:tr h="19050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0.31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874979446"/>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0.30</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575383336"/>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0.68</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86472686"/>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0.73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29887406"/>
                  </a:ext>
                </a:extLst>
              </a:tr>
              <a:tr h="190500">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0.63</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979661068"/>
                  </a:ext>
                </a:extLst>
              </a:tr>
              <a:tr h="190500">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3</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0.66</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3139783"/>
                  </a:ext>
                </a:extLst>
              </a:tr>
            </a:tbl>
          </a:graphicData>
        </a:graphic>
      </p:graphicFrame>
    </p:spTree>
    <p:extLst>
      <p:ext uri="{BB962C8B-B14F-4D97-AF65-F5344CB8AC3E}">
        <p14:creationId xmlns:p14="http://schemas.microsoft.com/office/powerpoint/2010/main" val="1288273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a:xfrm>
            <a:off x="581191" y="699770"/>
            <a:ext cx="11029616" cy="610716"/>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discusión</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a:xfrm>
            <a:off x="581191" y="2237387"/>
            <a:ext cx="3212425" cy="4188980"/>
          </a:xfrm>
        </p:spPr>
        <p:txBody>
          <a:bodyPr>
            <a:normAutofit/>
          </a:bodyPr>
          <a:lstStyle/>
          <a:p>
            <a:pPr algn="just"/>
            <a:r>
              <a:rPr lang="es-ES_tradnl" sz="1800" dirty="0">
                <a:solidFill>
                  <a:schemeClr val="tx1"/>
                </a:solidFill>
                <a:effectLst/>
                <a:latin typeface="Times New Roman" panose="02020603050405020304" pitchFamily="18" charset="0"/>
                <a:ea typeface="Calibri" panose="020F0502020204030204" pitchFamily="34" charset="0"/>
              </a:rPr>
              <a:t>Germinó a los 10 días desde su siembra duró 63 días.</a:t>
            </a:r>
          </a:p>
          <a:p>
            <a:pPr algn="just"/>
            <a:r>
              <a:rPr lang="es-ES_tradnl" sz="1800" dirty="0">
                <a:solidFill>
                  <a:schemeClr val="tx1"/>
                </a:solidFill>
                <a:effectLst/>
                <a:latin typeface="Times New Roman" panose="02020603050405020304" pitchFamily="18" charset="0"/>
                <a:ea typeface="Calibri" panose="020F0502020204030204" pitchFamily="34" charset="0"/>
              </a:rPr>
              <a:t>86% de germinación general.</a:t>
            </a:r>
          </a:p>
          <a:p>
            <a:pPr algn="just"/>
            <a:r>
              <a:rPr lang="es-ES_tradnl" sz="1800" dirty="0">
                <a:solidFill>
                  <a:schemeClr val="tx1"/>
                </a:solidFill>
                <a:effectLst/>
                <a:latin typeface="Times New Roman" panose="02020603050405020304" pitchFamily="18" charset="0"/>
                <a:ea typeface="Calibri" panose="020F0502020204030204" pitchFamily="34" charset="0"/>
              </a:rPr>
              <a:t>87% de supervivencia.</a:t>
            </a:r>
          </a:p>
          <a:p>
            <a:pPr algn="just"/>
            <a:r>
              <a:rPr lang="es-ES_tradnl" sz="1800" dirty="0">
                <a:solidFill>
                  <a:schemeClr val="tx1"/>
                </a:solidFill>
                <a:latin typeface="Times New Roman" panose="02020603050405020304" pitchFamily="18" charset="0"/>
                <a:ea typeface="Calibri" panose="020F0502020204030204" pitchFamily="34" charset="0"/>
              </a:rPr>
              <a:t>V</a:t>
            </a:r>
            <a:r>
              <a:rPr lang="es-ES_tradnl" sz="1800" dirty="0">
                <a:solidFill>
                  <a:schemeClr val="tx1"/>
                </a:solidFill>
                <a:effectLst/>
                <a:latin typeface="Times New Roman" panose="02020603050405020304" pitchFamily="18" charset="0"/>
                <a:ea typeface="Calibri" panose="020F0502020204030204" pitchFamily="34" charset="0"/>
              </a:rPr>
              <a:t>ariables dasométricos el sustrato S3 presentó los mejores promedios en altura (5.14 cm) y diámetro con (0.68 cm), mientras que en los tres sustratos se obtuvieron un total de 8 hojas</a:t>
            </a:r>
            <a:endParaRPr lang="es-EC" sz="1800" dirty="0">
              <a:solidFill>
                <a:schemeClr val="tx1"/>
              </a:solidFill>
            </a:endParaRPr>
          </a:p>
        </p:txBody>
      </p:sp>
      <p:sp>
        <p:nvSpPr>
          <p:cNvPr id="4" name="Marcador de contenido 2">
            <a:extLst>
              <a:ext uri="{FF2B5EF4-FFF2-40B4-BE49-F238E27FC236}">
                <a16:creationId xmlns:a16="http://schemas.microsoft.com/office/drawing/2014/main" id="{42C72C6C-2AFE-6D19-6CD1-03360413C605}"/>
              </a:ext>
            </a:extLst>
          </p:cNvPr>
          <p:cNvSpPr txBox="1">
            <a:spLocks/>
          </p:cNvSpPr>
          <p:nvPr/>
        </p:nvSpPr>
        <p:spPr>
          <a:xfrm>
            <a:off x="8590798" y="2186631"/>
            <a:ext cx="3212426" cy="2135264"/>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es-ES_tradnl" sz="1800" dirty="0">
                <a:solidFill>
                  <a:schemeClr val="tx1"/>
                </a:solidFill>
                <a:latin typeface="Times New Roman" panose="02020603050405020304" pitchFamily="18" charset="0"/>
                <a:ea typeface="Calibri" panose="020F0502020204030204" pitchFamily="34" charset="0"/>
              </a:rPr>
              <a:t>Comenzó a germinar a los 12 días este proceso duró 15 días.</a:t>
            </a:r>
          </a:p>
          <a:p>
            <a:pPr algn="just"/>
            <a:r>
              <a:rPr lang="es-ES_tradnl" sz="1800" dirty="0">
                <a:solidFill>
                  <a:schemeClr val="tx1"/>
                </a:solidFill>
                <a:effectLst/>
                <a:latin typeface="Times New Roman" panose="02020603050405020304" pitchFamily="18" charset="0"/>
                <a:ea typeface="Calibri" panose="020F0502020204030204" pitchFamily="34" charset="0"/>
              </a:rPr>
              <a:t>28 % de germinación.</a:t>
            </a:r>
          </a:p>
          <a:p>
            <a:pPr algn="just"/>
            <a:endParaRPr lang="es-EC" sz="1800" dirty="0">
              <a:solidFill>
                <a:schemeClr val="tx1"/>
              </a:solidFill>
            </a:endParaRPr>
          </a:p>
        </p:txBody>
      </p:sp>
      <p:sp>
        <p:nvSpPr>
          <p:cNvPr id="5" name="Marcador de contenido 2">
            <a:extLst>
              <a:ext uri="{FF2B5EF4-FFF2-40B4-BE49-F238E27FC236}">
                <a16:creationId xmlns:a16="http://schemas.microsoft.com/office/drawing/2014/main" id="{66081F2D-EC60-2485-0F54-621D9C9F50EC}"/>
              </a:ext>
            </a:extLst>
          </p:cNvPr>
          <p:cNvSpPr txBox="1">
            <a:spLocks/>
          </p:cNvSpPr>
          <p:nvPr/>
        </p:nvSpPr>
        <p:spPr>
          <a:xfrm>
            <a:off x="4087638" y="1897755"/>
            <a:ext cx="4310742" cy="4868245"/>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es-ES_tradnl" sz="1800" dirty="0">
                <a:solidFill>
                  <a:schemeClr val="tx1"/>
                </a:solidFill>
                <a:effectLst/>
                <a:latin typeface="Times New Roman" panose="02020603050405020304" pitchFamily="18" charset="0"/>
                <a:ea typeface="Calibri" panose="020F0502020204030204" pitchFamily="34" charset="0"/>
              </a:rPr>
              <a:t>La germinación se presentó a los 6 días después de su siembra extendiéndose hasta los 60 días.</a:t>
            </a:r>
          </a:p>
          <a:p>
            <a:pPr algn="just"/>
            <a:r>
              <a:rPr lang="es-ES_tradnl" sz="1800" dirty="0">
                <a:solidFill>
                  <a:schemeClr val="tx1"/>
                </a:solidFill>
                <a:effectLst/>
                <a:latin typeface="Times New Roman" panose="02020603050405020304" pitchFamily="18" charset="0"/>
                <a:ea typeface="Calibri" panose="020F0502020204030204" pitchFamily="34" charset="0"/>
              </a:rPr>
              <a:t>24% al 37% por luz solar.</a:t>
            </a:r>
          </a:p>
          <a:p>
            <a:pPr algn="just"/>
            <a:r>
              <a:rPr lang="es-ES_tradnl" sz="1800" dirty="0">
                <a:solidFill>
                  <a:schemeClr val="tx1"/>
                </a:solidFill>
                <a:effectLst/>
                <a:latin typeface="Times New Roman" panose="02020603050405020304" pitchFamily="18" charset="0"/>
                <a:ea typeface="Calibri" panose="020F0502020204030204" pitchFamily="34" charset="0"/>
              </a:rPr>
              <a:t>94% y 95% de supervivencia</a:t>
            </a:r>
            <a:r>
              <a:rPr lang="es-ES_tradnl" sz="1800" dirty="0">
                <a:solidFill>
                  <a:schemeClr val="tx1"/>
                </a:solidFill>
                <a:latin typeface="Times New Roman" panose="02020603050405020304" pitchFamily="18" charset="0"/>
                <a:ea typeface="Calibri" panose="020F0502020204030204" pitchFamily="34" charset="0"/>
              </a:rPr>
              <a:t>.</a:t>
            </a:r>
            <a:endParaRPr lang="es-ES_tradnl" sz="1800" dirty="0">
              <a:solidFill>
                <a:schemeClr val="tx1"/>
              </a:solidFill>
              <a:effectLst/>
              <a:latin typeface="Times New Roman" panose="02020603050405020304" pitchFamily="18" charset="0"/>
              <a:ea typeface="Calibri" panose="020F0502020204030204" pitchFamily="34" charset="0"/>
            </a:endParaRPr>
          </a:p>
          <a:p>
            <a:pPr algn="just"/>
            <a:r>
              <a:rPr lang="es-ES_tradnl" sz="1800" dirty="0">
                <a:solidFill>
                  <a:schemeClr val="tx1"/>
                </a:solidFill>
                <a:effectLst/>
                <a:latin typeface="Times New Roman" panose="02020603050405020304" pitchFamily="18" charset="0"/>
                <a:ea typeface="Calibri" panose="020F0502020204030204" pitchFamily="34" charset="0"/>
              </a:rPr>
              <a:t>el mayor porcentaje en el crecimiento de diámetro se presenta en la exposición solar (0.163 cm) a diferencia de ubicarlas bajo sombra (0.130 cm). Así mismo las condiciones lumínicas influyen en el crecimiento altitudinal con una diferencia de 4 cm hasta 7 cm.</a:t>
            </a:r>
            <a:endParaRPr lang="es-EC" sz="1800" dirty="0">
              <a:solidFill>
                <a:schemeClr val="tx1"/>
              </a:solidFill>
            </a:endParaRPr>
          </a:p>
        </p:txBody>
      </p:sp>
      <p:sp>
        <p:nvSpPr>
          <p:cNvPr id="6" name="Marcador de contenido 5">
            <a:extLst>
              <a:ext uri="{FF2B5EF4-FFF2-40B4-BE49-F238E27FC236}">
                <a16:creationId xmlns:a16="http://schemas.microsoft.com/office/drawing/2014/main" id="{14712F05-4423-CB6E-C918-0BDA30CD97C4}"/>
              </a:ext>
            </a:extLst>
          </p:cNvPr>
          <p:cNvSpPr txBox="1">
            <a:spLocks/>
          </p:cNvSpPr>
          <p:nvPr/>
        </p:nvSpPr>
        <p:spPr>
          <a:xfrm>
            <a:off x="4104954" y="1835051"/>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Torres et al.</a:t>
            </a:r>
          </a:p>
        </p:txBody>
      </p:sp>
      <p:sp>
        <p:nvSpPr>
          <p:cNvPr id="7" name="Marcador de contenido 5">
            <a:extLst>
              <a:ext uri="{FF2B5EF4-FFF2-40B4-BE49-F238E27FC236}">
                <a16:creationId xmlns:a16="http://schemas.microsoft.com/office/drawing/2014/main" id="{69C8D001-4139-F598-FAB9-CEF1EADD683A}"/>
              </a:ext>
            </a:extLst>
          </p:cNvPr>
          <p:cNvSpPr txBox="1">
            <a:spLocks/>
          </p:cNvSpPr>
          <p:nvPr/>
        </p:nvSpPr>
        <p:spPr>
          <a:xfrm>
            <a:off x="8087047" y="1891738"/>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Aguirre y León</a:t>
            </a:r>
          </a:p>
        </p:txBody>
      </p:sp>
      <p:sp>
        <p:nvSpPr>
          <p:cNvPr id="8" name="Marcador de contenido 5">
            <a:extLst>
              <a:ext uri="{FF2B5EF4-FFF2-40B4-BE49-F238E27FC236}">
                <a16:creationId xmlns:a16="http://schemas.microsoft.com/office/drawing/2014/main" id="{DFEB5B98-048F-BBE8-853B-3D0F409CF97F}"/>
              </a:ext>
            </a:extLst>
          </p:cNvPr>
          <p:cNvSpPr txBox="1">
            <a:spLocks/>
          </p:cNvSpPr>
          <p:nvPr/>
        </p:nvSpPr>
        <p:spPr>
          <a:xfrm>
            <a:off x="4087638" y="1250860"/>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i="1" dirty="0">
                <a:solidFill>
                  <a:schemeClr val="tx1"/>
                </a:solidFill>
                <a:latin typeface="Times New Roman" panose="02020603050405020304" pitchFamily="18" charset="0"/>
                <a:cs typeface="Times New Roman" panose="02020603050405020304" pitchFamily="18" charset="0"/>
              </a:rPr>
              <a:t>A. aspera</a:t>
            </a:r>
          </a:p>
        </p:txBody>
      </p:sp>
    </p:spTree>
    <p:extLst>
      <p:ext uri="{BB962C8B-B14F-4D97-AF65-F5344CB8AC3E}">
        <p14:creationId xmlns:p14="http://schemas.microsoft.com/office/powerpoint/2010/main" val="3099735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a:xfrm>
            <a:off x="581191" y="699770"/>
            <a:ext cx="11029616" cy="610716"/>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discusión</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a:xfrm>
            <a:off x="581191" y="1999574"/>
            <a:ext cx="5268169" cy="3827650"/>
          </a:xfrm>
        </p:spPr>
        <p:txBody>
          <a:bodyPr>
            <a:normAutofit/>
          </a:bodyPr>
          <a:lstStyle/>
          <a:p>
            <a:pPr algn="just"/>
            <a:r>
              <a:rPr lang="es-ES_tradnl" sz="1800" dirty="0">
                <a:solidFill>
                  <a:schemeClr val="tx1"/>
                </a:solidFill>
                <a:effectLst/>
                <a:latin typeface="Times New Roman" panose="02020603050405020304" pitchFamily="18" charset="0"/>
                <a:ea typeface="Calibri" panose="020F0502020204030204" pitchFamily="34" charset="0"/>
              </a:rPr>
              <a:t>93 % de germinación.</a:t>
            </a:r>
          </a:p>
          <a:p>
            <a:pPr algn="just"/>
            <a:r>
              <a:rPr lang="es-ES_tradnl" sz="1800" dirty="0">
                <a:solidFill>
                  <a:schemeClr val="tx1"/>
                </a:solidFill>
                <a:effectLst/>
                <a:latin typeface="Times New Roman" panose="02020603050405020304" pitchFamily="18" charset="0"/>
                <a:ea typeface="Calibri" panose="020F0502020204030204" pitchFamily="34" charset="0"/>
              </a:rPr>
              <a:t>85 % de supervivencia.</a:t>
            </a:r>
          </a:p>
          <a:p>
            <a:pPr algn="just"/>
            <a:r>
              <a:rPr lang="es-ES_tradnl" sz="1800" dirty="0">
                <a:solidFill>
                  <a:schemeClr val="tx1"/>
                </a:solidFill>
                <a:effectLst/>
                <a:latin typeface="Times New Roman" panose="02020603050405020304" pitchFamily="18" charset="0"/>
                <a:ea typeface="Calibri" panose="020F0502020204030204" pitchFamily="34" charset="0"/>
              </a:rPr>
              <a:t>El sustrato S1 tuvo una pequeña diferencia en su altura (20.40 cm), número de hojas (13) y diámetro (0.73).</a:t>
            </a:r>
            <a:endParaRPr lang="es-EC" sz="1800" dirty="0">
              <a:solidFill>
                <a:schemeClr val="tx1"/>
              </a:solidFill>
            </a:endParaRPr>
          </a:p>
        </p:txBody>
      </p:sp>
      <p:sp>
        <p:nvSpPr>
          <p:cNvPr id="5" name="Marcador de contenido 2">
            <a:extLst>
              <a:ext uri="{FF2B5EF4-FFF2-40B4-BE49-F238E27FC236}">
                <a16:creationId xmlns:a16="http://schemas.microsoft.com/office/drawing/2014/main" id="{66081F2D-EC60-2485-0F54-621D9C9F50EC}"/>
              </a:ext>
            </a:extLst>
          </p:cNvPr>
          <p:cNvSpPr txBox="1">
            <a:spLocks/>
          </p:cNvSpPr>
          <p:nvPr/>
        </p:nvSpPr>
        <p:spPr>
          <a:xfrm>
            <a:off x="6227144" y="1999574"/>
            <a:ext cx="5268169" cy="3827650"/>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es-ES_tradnl" sz="1800" dirty="0">
                <a:solidFill>
                  <a:schemeClr val="tx1"/>
                </a:solidFill>
                <a:effectLst/>
                <a:latin typeface="Times New Roman" panose="02020603050405020304" pitchFamily="18" charset="0"/>
                <a:ea typeface="Calibri" panose="020F0502020204030204" pitchFamily="34" charset="0"/>
              </a:rPr>
              <a:t>56% de germinación.</a:t>
            </a:r>
          </a:p>
          <a:p>
            <a:pPr algn="just"/>
            <a:r>
              <a:rPr lang="es-ES_tradnl" sz="1800" dirty="0">
                <a:solidFill>
                  <a:schemeClr val="tx1"/>
                </a:solidFill>
                <a:effectLst/>
                <a:latin typeface="Times New Roman" panose="02020603050405020304" pitchFamily="18" charset="0"/>
                <a:ea typeface="Calibri" panose="020F0502020204030204" pitchFamily="34" charset="0"/>
              </a:rPr>
              <a:t>89 % de supervivencia.</a:t>
            </a:r>
          </a:p>
        </p:txBody>
      </p:sp>
      <p:sp>
        <p:nvSpPr>
          <p:cNvPr id="6" name="Marcador de contenido 5">
            <a:extLst>
              <a:ext uri="{FF2B5EF4-FFF2-40B4-BE49-F238E27FC236}">
                <a16:creationId xmlns:a16="http://schemas.microsoft.com/office/drawing/2014/main" id="{9E38369D-7795-F62D-3175-81CD9FEF5240}"/>
              </a:ext>
            </a:extLst>
          </p:cNvPr>
          <p:cNvSpPr txBox="1">
            <a:spLocks/>
          </p:cNvSpPr>
          <p:nvPr/>
        </p:nvSpPr>
        <p:spPr>
          <a:xfrm>
            <a:off x="6227144" y="2204286"/>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dirty="0">
                <a:solidFill>
                  <a:schemeClr val="tx1"/>
                </a:solidFill>
                <a:latin typeface="Times New Roman" panose="02020603050405020304" pitchFamily="18" charset="0"/>
                <a:cs typeface="Times New Roman" panose="02020603050405020304" pitchFamily="18" charset="0"/>
              </a:rPr>
              <a:t>Ramírez et al.</a:t>
            </a:r>
          </a:p>
        </p:txBody>
      </p:sp>
      <p:sp>
        <p:nvSpPr>
          <p:cNvPr id="7" name="Marcador de contenido 5">
            <a:extLst>
              <a:ext uri="{FF2B5EF4-FFF2-40B4-BE49-F238E27FC236}">
                <a16:creationId xmlns:a16="http://schemas.microsoft.com/office/drawing/2014/main" id="{1AD8407B-C114-A101-B513-ADD5B07D2DBB}"/>
              </a:ext>
            </a:extLst>
          </p:cNvPr>
          <p:cNvSpPr txBox="1">
            <a:spLocks/>
          </p:cNvSpPr>
          <p:nvPr/>
        </p:nvSpPr>
        <p:spPr>
          <a:xfrm>
            <a:off x="4087638" y="1250860"/>
            <a:ext cx="3982099" cy="402336"/>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Font typeface="Wingdings 2" panose="05020102010507070707" pitchFamily="18" charset="2"/>
              <a:buNone/>
            </a:pPr>
            <a:r>
              <a:rPr lang="es-EC" sz="1800" b="1" i="1" dirty="0">
                <a:solidFill>
                  <a:schemeClr val="tx1"/>
                </a:solidFill>
                <a:latin typeface="Times New Roman" panose="02020603050405020304" pitchFamily="18" charset="0"/>
                <a:cs typeface="Times New Roman" panose="02020603050405020304" pitchFamily="18" charset="0"/>
              </a:rPr>
              <a:t>B. herthae</a:t>
            </a:r>
          </a:p>
        </p:txBody>
      </p:sp>
    </p:spTree>
    <p:extLst>
      <p:ext uri="{BB962C8B-B14F-4D97-AF65-F5344CB8AC3E}">
        <p14:creationId xmlns:p14="http://schemas.microsoft.com/office/powerpoint/2010/main" val="3525993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INTRODUCCIÓN</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p:txBody>
          <a:bodyPr>
            <a:normAutofit/>
          </a:bodyPr>
          <a:lstStyle/>
          <a:p>
            <a:pPr marL="0" indent="0" algn="just">
              <a:buNone/>
            </a:pPr>
            <a:r>
              <a:rPr lang="es-EC" sz="1800" dirty="0">
                <a:solidFill>
                  <a:schemeClr val="tx1"/>
                </a:solidFill>
                <a:latin typeface="Times New Roman" panose="02020603050405020304" pitchFamily="18" charset="0"/>
                <a:cs typeface="Times New Roman" panose="02020603050405020304" pitchFamily="18" charset="0"/>
              </a:rPr>
              <a:t>A nivel mundial Ecuador es reconocido por su flora, fauna y su diversidad en ecosistemas, también considerando los diferentes pisos altitudinales, la gran influencia que tienen sus climas, suelos y hasta los sustratos siendo una de las características más importantes para la propagación de la vegetación, conociendo que tienen una continua y persistente amenaza por parte del ser humano. La influencia que tienen los sustratos sobre la germinación de las semillas de las especies forestales garantiza altos porcentajes en la producción de plántulas, también teniendo en cuenta que las pérdidas en su proceso germinativo sean mínimas.</a:t>
            </a:r>
          </a:p>
          <a:p>
            <a:pPr marL="0" indent="0" algn="ctr">
              <a:buNone/>
            </a:pPr>
            <a:endParaRPr lang="es-EC" sz="1600" dirty="0"/>
          </a:p>
        </p:txBody>
      </p:sp>
    </p:spTree>
    <p:extLst>
      <p:ext uri="{BB962C8B-B14F-4D97-AF65-F5344CB8AC3E}">
        <p14:creationId xmlns:p14="http://schemas.microsoft.com/office/powerpoint/2010/main" val="1223733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a:xfrm>
            <a:off x="581191" y="699770"/>
            <a:ext cx="11029616" cy="610716"/>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conclusiones</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a:xfrm>
            <a:off x="581192" y="1493365"/>
            <a:ext cx="11029615" cy="4868245"/>
          </a:xfrm>
        </p:spPr>
        <p:txBody>
          <a:bodyPr>
            <a:normAutofit fontScale="92500" lnSpcReduction="10000"/>
          </a:bodyPr>
          <a:lstStyle/>
          <a:p>
            <a:pPr marL="342900" lvl="0" indent="-342900" algn="just">
              <a:lnSpc>
                <a:spcPct val="150000"/>
              </a:lnSpc>
              <a:spcBef>
                <a:spcPts val="1200"/>
              </a:spcBef>
              <a:spcAft>
                <a:spcPts val="1200"/>
              </a:spcAft>
              <a:buFont typeface="Symbol" panose="05050102010706020507" pitchFamily="18" charset="2"/>
              <a:buChar char=""/>
            </a:pPr>
            <a:r>
              <a:rPr lang="es-ES_tradnl"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Los factores ambientales y el contenido de humedad que mantenía el sustrato ayudo a que </a:t>
            </a:r>
            <a:r>
              <a:rPr lang="es-ES_tradnl" sz="22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 aspera </a:t>
            </a:r>
            <a:r>
              <a:rPr lang="es-ES_tradnl"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obtuviera un mayor porcentaje de germinación en el sustrato 2. Evidenciando en los resultados que existe diferencias significativas en los diferentes sustratos y el porcentaje de mortalidad bajo a diferencia de los demás sustratos. </a:t>
            </a:r>
            <a:r>
              <a:rPr lang="es-ES_tradnl" sz="22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 herthae</a:t>
            </a:r>
            <a:r>
              <a:rPr lang="es-ES_tradnl" sz="2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tuvo una germinación mayor en el sustrato 1</a:t>
            </a:r>
            <a:r>
              <a:rPr lang="es-EC"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aun así, existió diferencias un poco significativas con los demás sustratos. Siendo su porcentaje de sobrevivencia mayor que en los demás tratamientos.</a:t>
            </a:r>
          </a:p>
          <a:p>
            <a:pPr marL="342900" lvl="0" indent="-342900" algn="just">
              <a:lnSpc>
                <a:spcPct val="150000"/>
              </a:lnSpc>
              <a:spcBef>
                <a:spcPts val="1200"/>
              </a:spcBef>
              <a:spcAft>
                <a:spcPts val="1200"/>
              </a:spcAft>
              <a:buFont typeface="Symbol" panose="05050102010706020507" pitchFamily="18" charset="2"/>
              <a:buChar char=""/>
            </a:pPr>
            <a:r>
              <a:rPr lang="es-EC"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En cuando a la altura en </a:t>
            </a:r>
            <a:r>
              <a:rPr lang="es-EC" sz="2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 aspera </a:t>
            </a:r>
            <a:r>
              <a:rPr lang="es-EC"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el sustrato 1 muestra mayor eficiencia y el sustrato 3 en el desarrollo del diámetro. Referente al número de hojas no hubo diferencia alguna. </a:t>
            </a:r>
            <a:r>
              <a:rPr lang="es-EC" sz="22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 herthae</a:t>
            </a:r>
            <a:r>
              <a:rPr lang="es-EC"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presento mejores resultados en el crecimiento en altura, diámetro y se puede visualizar mayor número de hojas en el sustrato 1, siendo así el más eficiente para su desarrollo inicial.</a:t>
            </a:r>
          </a:p>
          <a:p>
            <a:pPr marL="0" indent="0" algn="ctr">
              <a:buNone/>
            </a:pPr>
            <a:endParaRPr lang="es-EC" sz="1800" dirty="0"/>
          </a:p>
        </p:txBody>
      </p:sp>
    </p:spTree>
    <p:extLst>
      <p:ext uri="{BB962C8B-B14F-4D97-AF65-F5344CB8AC3E}">
        <p14:creationId xmlns:p14="http://schemas.microsoft.com/office/powerpoint/2010/main" val="3084637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recomendaciones</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p:txBody>
          <a:bodyPr>
            <a:normAutofit/>
          </a:bodyPr>
          <a:lstStyle/>
          <a:p>
            <a:pPr marL="342900" lvl="0" indent="-342900" algn="just">
              <a:lnSpc>
                <a:spcPct val="150000"/>
              </a:lnSpc>
              <a:spcBef>
                <a:spcPts val="1200"/>
              </a:spcBef>
              <a:spcAft>
                <a:spcPts val="1200"/>
              </a:spcAft>
              <a:buFont typeface="Symbol" panose="05050102010706020507" pitchFamily="18" charset="2"/>
              <a:buChar char=""/>
            </a:pPr>
            <a:r>
              <a:rPr lang="es-ES_tradnl"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Realizar investigaciones donde se usen materiales orgánicos como turba, gallinaza, estiércol de equino en diferentes proporciones de los sustratos. </a:t>
            </a:r>
            <a:endPar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spcAft>
                <a:spcPts val="1200"/>
              </a:spcAft>
              <a:buFont typeface="Symbol" panose="05050102010706020507" pitchFamily="18" charset="2"/>
              <a:buChar char=""/>
            </a:pPr>
            <a:r>
              <a:rPr lang="es-ES_tradnl"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Realizar investigaciones para identificar el comportamiento de otras especies con los mismos sustratos ya utilizados en el proyecto.</a:t>
            </a:r>
            <a:endPar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s-EC" sz="1800" dirty="0">
              <a:solidFill>
                <a:schemeClr val="tx1"/>
              </a:solidFill>
            </a:endParaRPr>
          </a:p>
        </p:txBody>
      </p:sp>
    </p:spTree>
    <p:extLst>
      <p:ext uri="{BB962C8B-B14F-4D97-AF65-F5344CB8AC3E}">
        <p14:creationId xmlns:p14="http://schemas.microsoft.com/office/powerpoint/2010/main" val="2992887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E8522D41-F2CA-D28B-8D36-D26C41A5E6FF}"/>
              </a:ext>
            </a:extLst>
          </p:cNvPr>
          <p:cNvSpPr>
            <a:spLocks noGrp="1"/>
          </p:cNvSpPr>
          <p:nvPr>
            <p:ph type="title"/>
          </p:nvPr>
        </p:nvSpPr>
        <p:spPr>
          <a:xfrm>
            <a:off x="2422019" y="2527663"/>
            <a:ext cx="7347962" cy="1802674"/>
          </a:xfrm>
        </p:spPr>
        <p:txBody>
          <a:bodyPr>
            <a:normAutofit/>
          </a:bodyPr>
          <a:lstStyle/>
          <a:p>
            <a:pPr algn="ctr"/>
            <a:r>
              <a:rPr lang="es-EC" sz="5400" b="1" dirty="0">
                <a:solidFill>
                  <a:schemeClr val="tx1"/>
                </a:solidFill>
                <a:latin typeface="Times New Roman" panose="02020603050405020304" pitchFamily="18" charset="0"/>
                <a:cs typeface="Times New Roman" panose="02020603050405020304" pitchFamily="18" charset="0"/>
              </a:rPr>
              <a:t>Muchas gracias por su atención</a:t>
            </a:r>
          </a:p>
        </p:txBody>
      </p:sp>
    </p:spTree>
    <p:extLst>
      <p:ext uri="{BB962C8B-B14F-4D97-AF65-F5344CB8AC3E}">
        <p14:creationId xmlns:p14="http://schemas.microsoft.com/office/powerpoint/2010/main" val="18222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a:xfrm>
            <a:off x="581192" y="2521358"/>
            <a:ext cx="11029615" cy="3634486"/>
          </a:xfrm>
        </p:spPr>
        <p:txBody>
          <a:bodyPr>
            <a:normAutofit/>
          </a:bodyPr>
          <a:lstStyle/>
          <a:p>
            <a:pPr indent="0" algn="just">
              <a:lnSpc>
                <a:spcPct val="150000"/>
              </a:lnSpc>
              <a:spcBef>
                <a:spcPts val="2400"/>
              </a:spcBef>
              <a:spcAft>
                <a:spcPts val="3600"/>
              </a:spcAft>
              <a:buNone/>
            </a:pP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 Ecuador se construyen viveros inadecuados, porque muchos silvicultores desconocen las técnicas adecuadas para la propagación de las plántulas de distintas especies nativas aptas para la forestación, ignorando los métodos más adecuados para la etapa de crecimiento y producción. En el cantón Buena Fe los viveros forestales tienen producción de baja calidad ya que, los sustratos utilizados no son producidos adecuadamente. Además de que no cuentan con semillas certificadas, lo cual influye en su producción.</a:t>
            </a:r>
          </a:p>
          <a:p>
            <a:pPr marL="0" indent="0" algn="ctr">
              <a:buNone/>
            </a:pPr>
            <a:endParaRPr lang="es-EC" sz="1600" dirty="0"/>
          </a:p>
        </p:txBody>
      </p:sp>
      <p:sp>
        <p:nvSpPr>
          <p:cNvPr id="5" name="Título 4">
            <a:extLst>
              <a:ext uri="{FF2B5EF4-FFF2-40B4-BE49-F238E27FC236}">
                <a16:creationId xmlns:a16="http://schemas.microsoft.com/office/drawing/2014/main" id="{667AA2A6-CCDB-3281-CA08-64DCB15DEFE1}"/>
              </a:ext>
            </a:extLst>
          </p:cNvPr>
          <p:cNvSpPr>
            <a:spLocks noGrp="1"/>
          </p:cNvSpPr>
          <p:nvPr>
            <p:ph type="title"/>
          </p:nvPr>
        </p:nvSpPr>
        <p:spPr/>
        <p:txBody>
          <a:bodyPr/>
          <a:lstStyle/>
          <a:p>
            <a:pPr algn="ctr"/>
            <a:r>
              <a:rPr lang="es-EC" b="1" cap="none" dirty="0">
                <a:solidFill>
                  <a:schemeClr val="tx1"/>
                </a:solidFill>
                <a:latin typeface="Times New Roman" panose="02020603050405020304" pitchFamily="18" charset="0"/>
                <a:cs typeface="Times New Roman" panose="02020603050405020304" pitchFamily="18" charset="0"/>
              </a:rPr>
              <a:t>PLANTEAMIENTO DEL PROBLEMA</a:t>
            </a:r>
          </a:p>
        </p:txBody>
      </p:sp>
    </p:spTree>
    <p:extLst>
      <p:ext uri="{BB962C8B-B14F-4D97-AF65-F5344CB8AC3E}">
        <p14:creationId xmlns:p14="http://schemas.microsoft.com/office/powerpoint/2010/main" val="2981606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justificación</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p:txBody>
          <a:bodyPr>
            <a:normAutofit/>
          </a:bodyPr>
          <a:lstStyle/>
          <a:p>
            <a:pPr marL="0" indent="0" algn="just">
              <a:buNone/>
            </a:pP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 nivel mundial Ecuador es reconocido por su flora, fauna y su diversidad en ecosistemas, también considerando los diferentes pisos altitudinales, la gran influencia que tienen sus climas, suelos y hasta los sustratos siendo una de las características más importantes para la propagación de la vegetación, conociendo que tienen una continua y persistente amenaza por parte del ser humano. La influencia que tienen los sustratos sobre la germinación de las semillas de las especies forestales garantiza altos porcentajes en la producción de plántulas, también teniendo en cuenta que las pérdidas en su proceso germinativo sean mínimas.</a:t>
            </a:r>
          </a:p>
          <a:p>
            <a:pPr marL="0" indent="0" algn="ctr">
              <a:buNone/>
            </a:pPr>
            <a:endParaRPr lang="es-EC" sz="1600" dirty="0"/>
          </a:p>
        </p:txBody>
      </p:sp>
    </p:spTree>
    <p:extLst>
      <p:ext uri="{BB962C8B-B14F-4D97-AF65-F5344CB8AC3E}">
        <p14:creationId xmlns:p14="http://schemas.microsoft.com/office/powerpoint/2010/main" val="699482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a:xfrm>
            <a:off x="581192" y="640079"/>
            <a:ext cx="11029616" cy="806659"/>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objetivos</a:t>
            </a:r>
          </a:p>
        </p:txBody>
      </p:sp>
      <p:sp>
        <p:nvSpPr>
          <p:cNvPr id="3" name="Marcador de contenido 2">
            <a:extLst>
              <a:ext uri="{FF2B5EF4-FFF2-40B4-BE49-F238E27FC236}">
                <a16:creationId xmlns:a16="http://schemas.microsoft.com/office/drawing/2014/main" id="{AF0EB82D-4F7A-8999-5197-8BFA979D0F29}"/>
              </a:ext>
            </a:extLst>
          </p:cNvPr>
          <p:cNvSpPr>
            <a:spLocks noGrp="1"/>
          </p:cNvSpPr>
          <p:nvPr>
            <p:ph idx="1"/>
          </p:nvPr>
        </p:nvSpPr>
        <p:spPr>
          <a:xfrm>
            <a:off x="581192" y="1797051"/>
            <a:ext cx="11029615" cy="4420870"/>
          </a:xfrm>
        </p:spPr>
        <p:txBody>
          <a:bodyPr>
            <a:normAutofit/>
          </a:bodyPr>
          <a:lstStyle/>
          <a:p>
            <a:pPr marL="914400" lvl="2" indent="0">
              <a:lnSpc>
                <a:spcPct val="150000"/>
              </a:lnSpc>
              <a:spcBef>
                <a:spcPts val="200"/>
              </a:spcBef>
              <a:spcAft>
                <a:spcPts val="1200"/>
              </a:spcAft>
              <a:buNone/>
            </a:pPr>
            <a:r>
              <a:rPr lang="es-ES_tradnl"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Objetivo General</a:t>
            </a:r>
            <a:endParaRPr lang="es-EC"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0" algn="just">
              <a:lnSpc>
                <a:spcPct val="150000"/>
              </a:lnSpc>
              <a:spcBef>
                <a:spcPts val="2400"/>
              </a:spcBef>
              <a:spcAft>
                <a:spcPts val="3600"/>
              </a:spcAft>
              <a:buNone/>
            </a:pP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Evaluar el proceso de germinación y el crecimiento inicial de las plántulas </a:t>
            </a:r>
            <a:r>
              <a:rPr lang="es-EC"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 aspera</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y </a:t>
            </a:r>
            <a:r>
              <a:rPr lang="es-EC"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 herthae</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utilizando diferentes tipos de sustratos.</a:t>
            </a:r>
          </a:p>
          <a:p>
            <a:pPr marL="914400" lvl="2" indent="0">
              <a:lnSpc>
                <a:spcPct val="150000"/>
              </a:lnSpc>
              <a:spcBef>
                <a:spcPts val="200"/>
              </a:spcBef>
              <a:spcAft>
                <a:spcPts val="1200"/>
              </a:spcAft>
              <a:buNone/>
            </a:pPr>
            <a:r>
              <a:rPr lang="es-ES_tradnl"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Objetivos Específicos</a:t>
            </a:r>
            <a:endParaRPr lang="es-EC"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47955" lvl="0" indent="-342900" algn="just">
              <a:lnSpc>
                <a:spcPct val="150000"/>
              </a:lnSpc>
              <a:spcBef>
                <a:spcPts val="5"/>
              </a:spcBef>
              <a:spcAft>
                <a:spcPts val="1800"/>
              </a:spcAft>
              <a:buClr>
                <a:srgbClr val="000000"/>
              </a:buClr>
              <a:buSzPts val="1200"/>
              <a:buFont typeface="Symbol" panose="05050102010706020507" pitchFamily="18" charset="2"/>
              <a:buChar char=""/>
              <a:tabLst>
                <a:tab pos="270510" algn="l"/>
              </a:tabLst>
            </a:pP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Evaluar la germinación de</a:t>
            </a:r>
            <a:r>
              <a:rPr lang="es-EC"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las semillas de </a:t>
            </a:r>
            <a:r>
              <a:rPr lang="es-EC"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 aspera</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y </a:t>
            </a:r>
            <a:r>
              <a:rPr lang="es-EC" sz="18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 herthae, </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 los diferentes sustratos orgánicos e </a:t>
            </a:r>
            <a:r>
              <a:rPr lang="es-EC"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inorgánicos</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342900" marR="147955" lvl="0" indent="-342900" algn="just">
              <a:lnSpc>
                <a:spcPct val="150000"/>
              </a:lnSpc>
              <a:spcBef>
                <a:spcPts val="5"/>
              </a:spcBef>
              <a:spcAft>
                <a:spcPts val="1200"/>
              </a:spcAft>
              <a:buClr>
                <a:srgbClr val="000000"/>
              </a:buClr>
              <a:buSzPts val="1200"/>
              <a:buFont typeface="Symbol" panose="05050102010706020507" pitchFamily="18" charset="2"/>
              <a:buChar char=""/>
              <a:tabLst>
                <a:tab pos="270510" algn="l"/>
              </a:tabLst>
            </a:pP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Determinar el </a:t>
            </a:r>
            <a:r>
              <a:rPr lang="es-EC"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sustrato</a:t>
            </a:r>
            <a:r>
              <a:rPr lang="es-EC"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más eficiente para el óptimo crecimiento inicial de las especies. </a:t>
            </a:r>
          </a:p>
        </p:txBody>
      </p:sp>
    </p:spTree>
    <p:extLst>
      <p:ext uri="{BB962C8B-B14F-4D97-AF65-F5344CB8AC3E}">
        <p14:creationId xmlns:p14="http://schemas.microsoft.com/office/powerpoint/2010/main" val="3298509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18573D9C-5819-A47C-4FCC-9E715F7DA27F}"/>
              </a:ext>
            </a:extLst>
          </p:cNvPr>
          <p:cNvSpPr/>
          <p:nvPr/>
        </p:nvSpPr>
        <p:spPr>
          <a:xfrm>
            <a:off x="1097778" y="1947451"/>
            <a:ext cx="4650378" cy="28738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b="1" dirty="0">
                <a:latin typeface="Times New Roman" panose="02020603050405020304" pitchFamily="18" charset="0"/>
                <a:cs typeface="Times New Roman" panose="02020603050405020304" pitchFamily="18" charset="0"/>
              </a:rPr>
              <a:t>LOCALIZACIÓN</a:t>
            </a:r>
          </a:p>
        </p:txBody>
      </p:sp>
      <p:sp>
        <p:nvSpPr>
          <p:cNvPr id="2" name="Título 1">
            <a:extLst>
              <a:ext uri="{FF2B5EF4-FFF2-40B4-BE49-F238E27FC236}">
                <a16:creationId xmlns:a16="http://schemas.microsoft.com/office/drawing/2014/main" id="{F38FDA96-10AB-797B-69F2-42923DB135BA}"/>
              </a:ext>
            </a:extLst>
          </p:cNvPr>
          <p:cNvSpPr>
            <a:spLocks noGrp="1"/>
          </p:cNvSpPr>
          <p:nvPr>
            <p:ph type="title"/>
          </p:nvPr>
        </p:nvSpPr>
        <p:spPr>
          <a:xfrm>
            <a:off x="581192" y="743759"/>
            <a:ext cx="11029616" cy="806659"/>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Metodología de la investigación</a:t>
            </a:r>
          </a:p>
        </p:txBody>
      </p:sp>
      <p:pic>
        <p:nvPicPr>
          <p:cNvPr id="3" name="Imagen 2">
            <a:extLst>
              <a:ext uri="{FF2B5EF4-FFF2-40B4-BE49-F238E27FC236}">
                <a16:creationId xmlns:a16="http://schemas.microsoft.com/office/drawing/2014/main" id="{3F98CB7F-A805-1B3B-8527-6029ACB9F9C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5" y="2723598"/>
            <a:ext cx="5346065" cy="3000375"/>
          </a:xfrm>
          <a:prstGeom prst="rect">
            <a:avLst/>
          </a:prstGeom>
          <a:noFill/>
          <a:ln>
            <a:noFill/>
          </a:ln>
        </p:spPr>
      </p:pic>
      <p:sp>
        <p:nvSpPr>
          <p:cNvPr id="4" name="Rectángulo 3">
            <a:extLst>
              <a:ext uri="{FF2B5EF4-FFF2-40B4-BE49-F238E27FC236}">
                <a16:creationId xmlns:a16="http://schemas.microsoft.com/office/drawing/2014/main" id="{2283D609-4D72-A389-A123-BC746D93E23E}"/>
              </a:ext>
            </a:extLst>
          </p:cNvPr>
          <p:cNvSpPr/>
          <p:nvPr/>
        </p:nvSpPr>
        <p:spPr>
          <a:xfrm>
            <a:off x="6736080" y="1947450"/>
            <a:ext cx="4650378" cy="28738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b="1" dirty="0">
                <a:latin typeface="Times New Roman" panose="02020603050405020304" pitchFamily="18" charset="0"/>
                <a:cs typeface="Times New Roman" panose="02020603050405020304" pitchFamily="18" charset="0"/>
              </a:rPr>
              <a:t>MÉTODOS</a:t>
            </a:r>
          </a:p>
        </p:txBody>
      </p:sp>
      <p:sp>
        <p:nvSpPr>
          <p:cNvPr id="5" name="Rectángulo 4">
            <a:extLst>
              <a:ext uri="{FF2B5EF4-FFF2-40B4-BE49-F238E27FC236}">
                <a16:creationId xmlns:a16="http://schemas.microsoft.com/office/drawing/2014/main" id="{B0FB09F6-2BE4-13DD-A41A-7F837A0722F5}"/>
              </a:ext>
            </a:extLst>
          </p:cNvPr>
          <p:cNvSpPr/>
          <p:nvPr/>
        </p:nvSpPr>
        <p:spPr>
          <a:xfrm>
            <a:off x="7896498" y="2631662"/>
            <a:ext cx="2329542"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solidFill>
                  <a:schemeClr val="tx1"/>
                </a:solidFill>
                <a:latin typeface="Times New Roman" panose="02020603050405020304" pitchFamily="18" charset="0"/>
                <a:cs typeface="Times New Roman" panose="02020603050405020304" pitchFamily="18" charset="0"/>
              </a:rPr>
              <a:t>Inductivo</a:t>
            </a:r>
          </a:p>
        </p:txBody>
      </p:sp>
      <p:sp>
        <p:nvSpPr>
          <p:cNvPr id="6" name="Rectángulo 5">
            <a:extLst>
              <a:ext uri="{FF2B5EF4-FFF2-40B4-BE49-F238E27FC236}">
                <a16:creationId xmlns:a16="http://schemas.microsoft.com/office/drawing/2014/main" id="{1E36B0C8-16C5-4D10-43DE-E5447A4743DE}"/>
              </a:ext>
            </a:extLst>
          </p:cNvPr>
          <p:cNvSpPr/>
          <p:nvPr/>
        </p:nvSpPr>
        <p:spPr>
          <a:xfrm>
            <a:off x="7896498" y="4182966"/>
            <a:ext cx="2329542"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solidFill>
                  <a:schemeClr val="tx1"/>
                </a:solidFill>
                <a:latin typeface="Times New Roman" panose="02020603050405020304" pitchFamily="18" charset="0"/>
                <a:cs typeface="Times New Roman" panose="02020603050405020304" pitchFamily="18" charset="0"/>
              </a:rPr>
              <a:t>Sintético</a:t>
            </a:r>
          </a:p>
        </p:txBody>
      </p:sp>
      <p:sp>
        <p:nvSpPr>
          <p:cNvPr id="7" name="Rectángulo 6">
            <a:extLst>
              <a:ext uri="{FF2B5EF4-FFF2-40B4-BE49-F238E27FC236}">
                <a16:creationId xmlns:a16="http://schemas.microsoft.com/office/drawing/2014/main" id="{6B5FF80D-DA3D-33DF-1534-FF02C00C2416}"/>
              </a:ext>
            </a:extLst>
          </p:cNvPr>
          <p:cNvSpPr/>
          <p:nvPr/>
        </p:nvSpPr>
        <p:spPr>
          <a:xfrm>
            <a:off x="7896498" y="3407314"/>
            <a:ext cx="2329542"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solidFill>
                  <a:schemeClr val="tx1"/>
                </a:solidFill>
                <a:latin typeface="Times New Roman" panose="02020603050405020304" pitchFamily="18" charset="0"/>
                <a:cs typeface="Times New Roman" panose="02020603050405020304" pitchFamily="18" charset="0"/>
              </a:rPr>
              <a:t>Deductivo</a:t>
            </a:r>
          </a:p>
        </p:txBody>
      </p:sp>
      <p:sp>
        <p:nvSpPr>
          <p:cNvPr id="15" name="Rectángulo 14">
            <a:extLst>
              <a:ext uri="{FF2B5EF4-FFF2-40B4-BE49-F238E27FC236}">
                <a16:creationId xmlns:a16="http://schemas.microsoft.com/office/drawing/2014/main" id="{45E1C008-6109-2D6C-D9F5-C7B703AFBDF6}"/>
              </a:ext>
            </a:extLst>
          </p:cNvPr>
          <p:cNvSpPr/>
          <p:nvPr/>
        </p:nvSpPr>
        <p:spPr>
          <a:xfrm>
            <a:off x="7896497" y="4958618"/>
            <a:ext cx="2329543"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solidFill>
                  <a:schemeClr val="tx1"/>
                </a:solidFill>
                <a:latin typeface="Times New Roman" panose="02020603050405020304" pitchFamily="18" charset="0"/>
                <a:cs typeface="Times New Roman" panose="02020603050405020304" pitchFamily="18" charset="0"/>
              </a:rPr>
              <a:t>Observacional</a:t>
            </a:r>
          </a:p>
        </p:txBody>
      </p:sp>
    </p:spTree>
    <p:extLst>
      <p:ext uri="{BB962C8B-B14F-4D97-AF65-F5344CB8AC3E}">
        <p14:creationId xmlns:p14="http://schemas.microsoft.com/office/powerpoint/2010/main" val="3966093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31231D7B-4FD9-2DFE-E34C-EE0259252FD7}"/>
              </a:ext>
            </a:extLst>
          </p:cNvPr>
          <p:cNvSpPr/>
          <p:nvPr/>
        </p:nvSpPr>
        <p:spPr>
          <a:xfrm>
            <a:off x="3804012" y="1053179"/>
            <a:ext cx="4650378" cy="28738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sz="2000" b="1" dirty="0">
                <a:latin typeface="Times New Roman" panose="02020603050405020304" pitchFamily="18" charset="0"/>
                <a:cs typeface="Times New Roman" panose="02020603050405020304" pitchFamily="18" charset="0"/>
              </a:rPr>
              <a:t>DISEÑO EXPERIMENTAL</a:t>
            </a:r>
          </a:p>
        </p:txBody>
      </p:sp>
      <p:sp>
        <p:nvSpPr>
          <p:cNvPr id="7" name="CuadroTexto 6">
            <a:extLst>
              <a:ext uri="{FF2B5EF4-FFF2-40B4-BE49-F238E27FC236}">
                <a16:creationId xmlns:a16="http://schemas.microsoft.com/office/drawing/2014/main" id="{1B8BF14E-DFD6-FC26-2366-9BAA1B2479EF}"/>
              </a:ext>
            </a:extLst>
          </p:cNvPr>
          <p:cNvSpPr txBox="1"/>
          <p:nvPr/>
        </p:nvSpPr>
        <p:spPr>
          <a:xfrm>
            <a:off x="914943" y="1568443"/>
            <a:ext cx="10810604" cy="873572"/>
          </a:xfrm>
          <a:prstGeom prst="rect">
            <a:avLst/>
          </a:prstGeom>
          <a:noFill/>
        </p:spPr>
        <p:txBody>
          <a:bodyPr wrap="square">
            <a:spAutoFit/>
          </a:bodyPr>
          <a:lstStyle/>
          <a:p>
            <a:pPr algn="just">
              <a:lnSpc>
                <a:spcPct val="150000"/>
              </a:lnSpc>
              <a:spcBef>
                <a:spcPts val="1800"/>
              </a:spcBef>
              <a:spcAft>
                <a:spcPts val="1800"/>
              </a:spcAft>
            </a:pPr>
            <a:r>
              <a:rPr lang="es-EC" sz="1800" dirty="0">
                <a:effectLst/>
                <a:latin typeface="Times New Roman" panose="02020603050405020304" pitchFamily="18" charset="0"/>
                <a:ea typeface="Calibri" panose="020F0502020204030204" pitchFamily="34" charset="0"/>
              </a:rPr>
              <a:t>Se realizó un arreglo factorial de tres sustratos por dos especies conformados por tres repeticiones, establecidas sobre un diseño completamente al azar. </a:t>
            </a:r>
            <a:endParaRPr lang="es-EC"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11" name="Tabla 10">
            <a:extLst>
              <a:ext uri="{FF2B5EF4-FFF2-40B4-BE49-F238E27FC236}">
                <a16:creationId xmlns:a16="http://schemas.microsoft.com/office/drawing/2014/main" id="{1CE7CDFD-0530-62F7-CE6D-673B8F3BD040}"/>
              </a:ext>
            </a:extLst>
          </p:cNvPr>
          <p:cNvGraphicFramePr>
            <a:graphicFrameLocks noGrp="1"/>
          </p:cNvGraphicFramePr>
          <p:nvPr>
            <p:extLst>
              <p:ext uri="{D42A27DB-BD31-4B8C-83A1-F6EECF244321}">
                <p14:modId xmlns:p14="http://schemas.microsoft.com/office/powerpoint/2010/main" val="3656631472"/>
              </p:ext>
            </p:extLst>
          </p:nvPr>
        </p:nvGraphicFramePr>
        <p:xfrm>
          <a:off x="3291703" y="3938461"/>
          <a:ext cx="5674995" cy="2253615"/>
        </p:xfrm>
        <a:graphic>
          <a:graphicData uri="http://schemas.openxmlformats.org/drawingml/2006/table">
            <a:tbl>
              <a:tblPr firstRow="1" firstCol="1" bandRow="1">
                <a:tableStyleId>{2D5ABB26-0587-4C30-8999-92F81FD0307C}</a:tableStyleId>
              </a:tblPr>
              <a:tblGrid>
                <a:gridCol w="1891665">
                  <a:extLst>
                    <a:ext uri="{9D8B030D-6E8A-4147-A177-3AD203B41FA5}">
                      <a16:colId xmlns:a16="http://schemas.microsoft.com/office/drawing/2014/main" val="1370385968"/>
                    </a:ext>
                  </a:extLst>
                </a:gridCol>
                <a:gridCol w="1891665">
                  <a:extLst>
                    <a:ext uri="{9D8B030D-6E8A-4147-A177-3AD203B41FA5}">
                      <a16:colId xmlns:a16="http://schemas.microsoft.com/office/drawing/2014/main" val="1005360092"/>
                    </a:ext>
                  </a:extLst>
                </a:gridCol>
                <a:gridCol w="1891665">
                  <a:extLst>
                    <a:ext uri="{9D8B030D-6E8A-4147-A177-3AD203B41FA5}">
                      <a16:colId xmlns:a16="http://schemas.microsoft.com/office/drawing/2014/main" val="856474925"/>
                    </a:ext>
                  </a:extLst>
                </a:gridCol>
              </a:tblGrid>
              <a:tr h="153035">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Repetición 1</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Repetición 2</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b="1" dirty="0">
                          <a:effectLst/>
                          <a:latin typeface="Times New Roman" panose="02020603050405020304" pitchFamily="18" charset="0"/>
                          <a:cs typeface="Times New Roman" panose="02020603050405020304" pitchFamily="18" charset="0"/>
                        </a:rPr>
                        <a:t>Repetición 3</a:t>
                      </a:r>
                      <a:endParaRPr lang="es-EC"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8429932"/>
                  </a:ext>
                </a:extLst>
              </a:tr>
              <a:tr h="15303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S1E1</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S1E1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S1E1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98857585"/>
                  </a:ext>
                </a:extLst>
              </a:tr>
              <a:tr h="15303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S1E2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S1E2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S1E2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102873650"/>
                  </a:ext>
                </a:extLst>
              </a:tr>
              <a:tr h="15303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13426261"/>
                  </a:ext>
                </a:extLst>
              </a:tr>
              <a:tr h="15303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S2E2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82404092"/>
                  </a:ext>
                </a:extLst>
              </a:tr>
              <a:tr h="153035">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S3E1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S3E1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S3E1</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77037"/>
                  </a:ext>
                </a:extLst>
              </a:tr>
              <a:tr h="153035">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S3E2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a:effectLst/>
                          <a:latin typeface="Times New Roman" panose="02020603050405020304" pitchFamily="18" charset="0"/>
                          <a:cs typeface="Times New Roman" panose="02020603050405020304" pitchFamily="18" charset="0"/>
                        </a:rPr>
                        <a:t>S3E2</a:t>
                      </a:r>
                      <a:endParaRPr lang="es-EC"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600" dirty="0">
                          <a:effectLst/>
                          <a:latin typeface="Times New Roman" panose="02020603050405020304" pitchFamily="18" charset="0"/>
                          <a:cs typeface="Times New Roman" panose="02020603050405020304" pitchFamily="18" charset="0"/>
                        </a:rPr>
                        <a:t>S3E2</a:t>
                      </a:r>
                      <a:endParaRPr lang="es-EC"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6007167"/>
                  </a:ext>
                </a:extLst>
              </a:tr>
            </a:tbl>
          </a:graphicData>
        </a:graphic>
      </p:graphicFrame>
      <p:sp>
        <p:nvSpPr>
          <p:cNvPr id="13" name="CuadroTexto 12">
            <a:extLst>
              <a:ext uri="{FF2B5EF4-FFF2-40B4-BE49-F238E27FC236}">
                <a16:creationId xmlns:a16="http://schemas.microsoft.com/office/drawing/2014/main" id="{FD1D844D-AF62-1516-40DF-C624935E5A1A}"/>
              </a:ext>
            </a:extLst>
          </p:cNvPr>
          <p:cNvSpPr txBox="1"/>
          <p:nvPr/>
        </p:nvSpPr>
        <p:spPr>
          <a:xfrm>
            <a:off x="657496" y="2863428"/>
            <a:ext cx="11325497" cy="417422"/>
          </a:xfrm>
          <a:prstGeom prst="rect">
            <a:avLst/>
          </a:prstGeom>
          <a:noFill/>
        </p:spPr>
        <p:txBody>
          <a:bodyPr wrap="square">
            <a:spAutoFit/>
          </a:bodyPr>
          <a:lstStyle/>
          <a:p>
            <a:pPr algn="just">
              <a:lnSpc>
                <a:spcPct val="150000"/>
              </a:lnSpc>
              <a:spcAft>
                <a:spcPts val="1200"/>
              </a:spcAft>
            </a:pPr>
            <a:r>
              <a:rPr lang="es-EC" sz="1600" b="1" i="0" dirty="0">
                <a:effectLst/>
                <a:latin typeface="Times New Roman" panose="02020603050405020304" pitchFamily="18" charset="0"/>
                <a:ea typeface="Calibri" panose="020F0502020204030204" pitchFamily="34" charset="0"/>
                <a:cs typeface="Times New Roman" panose="02020603050405020304" pitchFamily="18" charset="0"/>
              </a:rPr>
              <a:t>Tabla 1.</a:t>
            </a:r>
            <a:r>
              <a:rPr lang="es-EC" sz="1600" i="0" dirty="0">
                <a:effectLst/>
                <a:latin typeface="Times New Roman" panose="02020603050405020304" pitchFamily="18" charset="0"/>
                <a:ea typeface="Calibri" panose="020F0502020204030204" pitchFamily="34" charset="0"/>
                <a:cs typeface="Times New Roman" panose="02020603050405020304" pitchFamily="18" charset="0"/>
              </a:rPr>
              <a:t> </a:t>
            </a:r>
            <a:r>
              <a:rPr lang="es-EC" sz="1600" dirty="0">
                <a:effectLst/>
                <a:latin typeface="Times New Roman" panose="02020603050405020304" pitchFamily="18" charset="0"/>
                <a:ea typeface="Calibri" panose="020F0502020204030204" pitchFamily="34" charset="0"/>
                <a:cs typeface="Times New Roman" panose="02020603050405020304" pitchFamily="18" charset="0"/>
              </a:rPr>
              <a:t>Repeticiones con las distintas combinaciones de los factores sustratos (S) y especies (E) a emplearse en el presente estudio</a:t>
            </a:r>
            <a:r>
              <a:rPr lang="es-EC" sz="1600" i="1" dirty="0">
                <a:effectLst/>
                <a:latin typeface="Times New Roman" panose="02020603050405020304" pitchFamily="18" charset="0"/>
                <a:ea typeface="Calibri" panose="020F0502020204030204" pitchFamily="34" charset="0"/>
                <a:cs typeface="Times New Roman" panose="02020603050405020304" pitchFamily="18" charset="0"/>
              </a:rPr>
              <a:t>.</a:t>
            </a:r>
            <a:endParaRPr lang="es-EC" sz="105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04662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18573D9C-5819-A47C-4FCC-9E715F7DA27F}"/>
              </a:ext>
            </a:extLst>
          </p:cNvPr>
          <p:cNvSpPr/>
          <p:nvPr/>
        </p:nvSpPr>
        <p:spPr>
          <a:xfrm>
            <a:off x="3902528" y="777762"/>
            <a:ext cx="4650378" cy="28738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b="1" dirty="0">
                <a:latin typeface="Times New Roman" panose="02020603050405020304" pitchFamily="18" charset="0"/>
                <a:cs typeface="Times New Roman" panose="02020603050405020304" pitchFamily="18" charset="0"/>
              </a:rPr>
              <a:t>VARIABLES POR EVALUAR</a:t>
            </a:r>
          </a:p>
        </p:txBody>
      </p:sp>
      <p:sp>
        <p:nvSpPr>
          <p:cNvPr id="9" name="Rectángulo 8">
            <a:extLst>
              <a:ext uri="{FF2B5EF4-FFF2-40B4-BE49-F238E27FC236}">
                <a16:creationId xmlns:a16="http://schemas.microsoft.com/office/drawing/2014/main" id="{31231D7B-4FD9-2DFE-E34C-EE0259252FD7}"/>
              </a:ext>
            </a:extLst>
          </p:cNvPr>
          <p:cNvSpPr/>
          <p:nvPr/>
        </p:nvSpPr>
        <p:spPr>
          <a:xfrm>
            <a:off x="3770811" y="4092578"/>
            <a:ext cx="4650378" cy="287383"/>
          </a:xfrm>
          <a:prstGeom prst="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s-EC" b="1" dirty="0">
                <a:latin typeface="Times New Roman" panose="02020603050405020304" pitchFamily="18" charset="0"/>
                <a:cs typeface="Times New Roman" panose="02020603050405020304" pitchFamily="18" charset="0"/>
              </a:rPr>
              <a:t>MANEJO DEL EXPERIMENTO</a:t>
            </a:r>
          </a:p>
        </p:txBody>
      </p:sp>
      <p:graphicFrame>
        <p:nvGraphicFramePr>
          <p:cNvPr id="2" name="Tabla 1">
            <a:extLst>
              <a:ext uri="{FF2B5EF4-FFF2-40B4-BE49-F238E27FC236}">
                <a16:creationId xmlns:a16="http://schemas.microsoft.com/office/drawing/2014/main" id="{78C0AC6B-0036-0E96-ECBB-E166B950FE3A}"/>
              </a:ext>
            </a:extLst>
          </p:cNvPr>
          <p:cNvGraphicFramePr>
            <a:graphicFrameLocks noGrp="1"/>
          </p:cNvGraphicFramePr>
          <p:nvPr>
            <p:extLst>
              <p:ext uri="{D42A27DB-BD31-4B8C-83A1-F6EECF244321}">
                <p14:modId xmlns:p14="http://schemas.microsoft.com/office/powerpoint/2010/main" val="394039996"/>
              </p:ext>
            </p:extLst>
          </p:nvPr>
        </p:nvGraphicFramePr>
        <p:xfrm>
          <a:off x="545147" y="1514238"/>
          <a:ext cx="5550853" cy="1972250"/>
        </p:xfrm>
        <a:graphic>
          <a:graphicData uri="http://schemas.openxmlformats.org/drawingml/2006/table">
            <a:tbl>
              <a:tblPr firstRow="1" firstCol="1" bandRow="1">
                <a:tableStyleId>{2D5ABB26-0587-4C30-8999-92F81FD0307C}</a:tableStyleId>
              </a:tblPr>
              <a:tblGrid>
                <a:gridCol w="315913">
                  <a:extLst>
                    <a:ext uri="{9D8B030D-6E8A-4147-A177-3AD203B41FA5}">
                      <a16:colId xmlns:a16="http://schemas.microsoft.com/office/drawing/2014/main" val="2034670028"/>
                    </a:ext>
                  </a:extLst>
                </a:gridCol>
                <a:gridCol w="3148330">
                  <a:extLst>
                    <a:ext uri="{9D8B030D-6E8A-4147-A177-3AD203B41FA5}">
                      <a16:colId xmlns:a16="http://schemas.microsoft.com/office/drawing/2014/main" val="4053485539"/>
                    </a:ext>
                  </a:extLst>
                </a:gridCol>
                <a:gridCol w="2086610">
                  <a:extLst>
                    <a:ext uri="{9D8B030D-6E8A-4147-A177-3AD203B41FA5}">
                      <a16:colId xmlns:a16="http://schemas.microsoft.com/office/drawing/2014/main" val="754836157"/>
                    </a:ext>
                  </a:extLst>
                </a:gridCol>
              </a:tblGrid>
              <a:tr h="196215">
                <a:tc>
                  <a:txBody>
                    <a:bodyPr/>
                    <a:lstStyle/>
                    <a:p>
                      <a:pPr algn="ctr">
                        <a:lnSpc>
                          <a:spcPct val="150000"/>
                        </a:lnSpc>
                        <a:spcAft>
                          <a:spcPts val="1200"/>
                        </a:spcAft>
                      </a:pPr>
                      <a:r>
                        <a:rPr lang="es-EC" sz="1400" b="1">
                          <a:effectLst/>
                          <a:latin typeface="Times New Roman" panose="02020603050405020304" pitchFamily="18" charset="0"/>
                          <a:cs typeface="Times New Roman" panose="02020603050405020304" pitchFamily="18" charset="0"/>
                        </a:rPr>
                        <a:t>N°</a:t>
                      </a:r>
                      <a:endParaRPr lang="es-EC" sz="14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VARIABLES</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ABREVIATURAS</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323733"/>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1</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Días de la germinación</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DG</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04176997"/>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2</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Porcentaje de germinación</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PG</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691570587"/>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3</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Porcentaje de supervivencia</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PSV</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59606080"/>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5</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Altura de la plántula en cm</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AP</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425413694"/>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6</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Diámetro del tallo en cm</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DT</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067064925"/>
                  </a:ext>
                </a:extLst>
              </a:tr>
              <a:tr h="19621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7</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Número de hojas</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NH</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065641"/>
                  </a:ext>
                </a:extLst>
              </a:tr>
            </a:tbl>
          </a:graphicData>
        </a:graphic>
      </p:graphicFrame>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DF54146-00DB-6A37-A491-25EB15859B98}"/>
                  </a:ext>
                </a:extLst>
              </p:cNvPr>
              <p:cNvSpPr txBox="1"/>
              <p:nvPr/>
            </p:nvSpPr>
            <p:spPr>
              <a:xfrm>
                <a:off x="6098178" y="1671235"/>
                <a:ext cx="6093822" cy="5599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s-EC" sz="1600" smtClean="0">
                          <a:latin typeface="Cambria Math" panose="02040503050406030204" pitchFamily="18" charset="0"/>
                        </a:rPr>
                        <m:t>%</m:t>
                      </m:r>
                      <m:r>
                        <a:rPr lang="es-EC" sz="1600" i="0">
                          <a:latin typeface="Cambria Math" panose="02040503050406030204" pitchFamily="18" charset="0"/>
                        </a:rPr>
                        <m:t> </m:t>
                      </m:r>
                      <m:r>
                        <m:rPr>
                          <m:sty m:val="p"/>
                        </m:rPr>
                        <a:rPr lang="es-EC" sz="1600" i="0">
                          <a:latin typeface="Cambria Math" panose="02040503050406030204" pitchFamily="18" charset="0"/>
                        </a:rPr>
                        <m:t>de</m:t>
                      </m:r>
                      <m:r>
                        <a:rPr lang="es-EC" sz="1600" i="0">
                          <a:latin typeface="Cambria Math" panose="02040503050406030204" pitchFamily="18" charset="0"/>
                        </a:rPr>
                        <m:t> </m:t>
                      </m:r>
                      <m:r>
                        <m:rPr>
                          <m:sty m:val="p"/>
                        </m:rPr>
                        <a:rPr lang="es-EC" sz="1600" i="0">
                          <a:latin typeface="Cambria Math" panose="02040503050406030204" pitchFamily="18" charset="0"/>
                        </a:rPr>
                        <m:t>germinaci</m:t>
                      </m:r>
                      <m:r>
                        <a:rPr lang="es-EC" sz="1600" i="0">
                          <a:latin typeface="Cambria Math" panose="02040503050406030204" pitchFamily="18" charset="0"/>
                        </a:rPr>
                        <m:t>ó</m:t>
                      </m:r>
                      <m:r>
                        <m:rPr>
                          <m:sty m:val="p"/>
                        </m:rPr>
                        <a:rPr lang="es-EC" sz="1600" i="0">
                          <a:latin typeface="Cambria Math" panose="02040503050406030204" pitchFamily="18" charset="0"/>
                        </a:rPr>
                        <m:t>n</m:t>
                      </m:r>
                      <m:r>
                        <a:rPr lang="es-EC" sz="1600" i="0">
                          <a:latin typeface="Cambria Math" panose="02040503050406030204" pitchFamily="18" charset="0"/>
                        </a:rPr>
                        <m:t>=</m:t>
                      </m:r>
                      <m:f>
                        <m:fPr>
                          <m:ctrlPr>
                            <a:rPr lang="es-EC" sz="1600" i="1">
                              <a:solidFill>
                                <a:srgbClr val="836967"/>
                              </a:solidFill>
                              <a:latin typeface="Cambria Math" panose="02040503050406030204" pitchFamily="18" charset="0"/>
                            </a:rPr>
                          </m:ctrlPr>
                        </m:fPr>
                        <m:num>
                          <m:r>
                            <m:rPr>
                              <m:sty m:val="p"/>
                            </m:rPr>
                            <a:rPr lang="es-EC" sz="1600" b="0" i="0" smtClean="0">
                              <a:solidFill>
                                <a:schemeClr val="tx1"/>
                              </a:solidFill>
                              <a:latin typeface="Cambria Math" panose="02040503050406030204" pitchFamily="18" charset="0"/>
                            </a:rPr>
                            <m:t>S</m:t>
                          </m:r>
                          <m:r>
                            <m:rPr>
                              <m:sty m:val="p"/>
                            </m:rPr>
                            <a:rPr lang="es-EC" sz="1600" i="0">
                              <a:latin typeface="Cambria Math" panose="02040503050406030204" pitchFamily="18" charset="0"/>
                            </a:rPr>
                            <m:t>emillas</m:t>
                          </m:r>
                          <m:r>
                            <a:rPr lang="es-EC" sz="1600" i="0">
                              <a:latin typeface="Cambria Math" panose="02040503050406030204" pitchFamily="18" charset="0"/>
                            </a:rPr>
                            <m:t> </m:t>
                          </m:r>
                          <m:r>
                            <m:rPr>
                              <m:sty m:val="p"/>
                            </m:rPr>
                            <a:rPr lang="es-EC" sz="1600" i="0">
                              <a:latin typeface="Cambria Math" panose="02040503050406030204" pitchFamily="18" charset="0"/>
                            </a:rPr>
                            <m:t>germinadas</m:t>
                          </m:r>
                        </m:num>
                        <m:den>
                          <m:r>
                            <m:rPr>
                              <m:sty m:val="p"/>
                            </m:rPr>
                            <a:rPr lang="es-EC" sz="1600" i="0">
                              <a:latin typeface="Cambria Math" panose="02040503050406030204" pitchFamily="18" charset="0"/>
                            </a:rPr>
                            <m:t>N</m:t>
                          </m:r>
                          <m:r>
                            <a:rPr lang="es-EC" sz="1600" i="0">
                              <a:latin typeface="Cambria Math" panose="02040503050406030204" pitchFamily="18" charset="0"/>
                            </a:rPr>
                            <m:t>ú</m:t>
                          </m:r>
                          <m:r>
                            <m:rPr>
                              <m:sty m:val="p"/>
                            </m:rPr>
                            <a:rPr lang="es-EC" sz="1600" i="0">
                              <a:latin typeface="Cambria Math" panose="02040503050406030204" pitchFamily="18" charset="0"/>
                            </a:rPr>
                            <m:t>mero</m:t>
                          </m:r>
                          <m:r>
                            <a:rPr lang="es-EC" sz="1600" i="0">
                              <a:latin typeface="Cambria Math" panose="02040503050406030204" pitchFamily="18" charset="0"/>
                            </a:rPr>
                            <m:t> </m:t>
                          </m:r>
                          <m:r>
                            <m:rPr>
                              <m:sty m:val="p"/>
                            </m:rPr>
                            <a:rPr lang="es-EC" sz="1600" i="0">
                              <a:latin typeface="Cambria Math" panose="02040503050406030204" pitchFamily="18" charset="0"/>
                            </a:rPr>
                            <m:t>total</m:t>
                          </m:r>
                          <m:r>
                            <a:rPr lang="es-EC" sz="1600" i="0">
                              <a:latin typeface="Cambria Math" panose="02040503050406030204" pitchFamily="18" charset="0"/>
                            </a:rPr>
                            <m:t> </m:t>
                          </m:r>
                          <m:r>
                            <m:rPr>
                              <m:sty m:val="p"/>
                            </m:rPr>
                            <a:rPr lang="es-EC" sz="1600" i="0">
                              <a:latin typeface="Cambria Math" panose="02040503050406030204" pitchFamily="18" charset="0"/>
                            </a:rPr>
                            <m:t>de</m:t>
                          </m:r>
                          <m:r>
                            <a:rPr lang="es-EC" sz="1600" i="0">
                              <a:latin typeface="Cambria Math" panose="02040503050406030204" pitchFamily="18" charset="0"/>
                            </a:rPr>
                            <m:t> </m:t>
                          </m:r>
                          <m:r>
                            <m:rPr>
                              <m:sty m:val="p"/>
                            </m:rPr>
                            <a:rPr lang="es-EC" sz="1600" i="0">
                              <a:latin typeface="Cambria Math" panose="02040503050406030204" pitchFamily="18" charset="0"/>
                            </a:rPr>
                            <m:t>semillas</m:t>
                          </m:r>
                        </m:den>
                      </m:f>
                      <m:r>
                        <a:rPr lang="es-EC" sz="1600" i="1">
                          <a:latin typeface="Cambria Math" panose="02040503050406030204" pitchFamily="18" charset="0"/>
                        </a:rPr>
                        <m:t>𝑥</m:t>
                      </m:r>
                      <m:r>
                        <a:rPr lang="es-EC" sz="1600" i="0">
                          <a:latin typeface="Cambria Math" panose="02040503050406030204" pitchFamily="18" charset="0"/>
                        </a:rPr>
                        <m:t>100</m:t>
                      </m:r>
                    </m:oMath>
                  </m:oMathPara>
                </a14:m>
                <a:endParaRPr lang="es-EC" sz="1600" dirty="0"/>
              </a:p>
            </p:txBody>
          </p:sp>
        </mc:Choice>
        <mc:Fallback xmlns="">
          <p:sp>
            <p:nvSpPr>
              <p:cNvPr id="4" name="CuadroTexto 3">
                <a:extLst>
                  <a:ext uri="{FF2B5EF4-FFF2-40B4-BE49-F238E27FC236}">
                    <a16:creationId xmlns:a16="http://schemas.microsoft.com/office/drawing/2014/main" id="{2DF54146-00DB-6A37-A491-25EB15859B98}"/>
                  </a:ext>
                </a:extLst>
              </p:cNvPr>
              <p:cNvSpPr txBox="1">
                <a:spLocks noRot="1" noChangeAspect="1" noMove="1" noResize="1" noEditPoints="1" noAdjustHandles="1" noChangeArrowheads="1" noChangeShapeType="1" noTextEdit="1"/>
              </p:cNvSpPr>
              <p:nvPr/>
            </p:nvSpPr>
            <p:spPr>
              <a:xfrm>
                <a:off x="6098178" y="1671235"/>
                <a:ext cx="6093822" cy="559961"/>
              </a:xfrm>
              <a:prstGeom prst="rect">
                <a:avLst/>
              </a:prstGeom>
              <a:blipFill>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FA2E95A0-A8AD-6CCC-7192-BDF1CB890694}"/>
                  </a:ext>
                </a:extLst>
              </p:cNvPr>
              <p:cNvSpPr txBox="1"/>
              <p:nvPr/>
            </p:nvSpPr>
            <p:spPr>
              <a:xfrm>
                <a:off x="6098178" y="2680289"/>
                <a:ext cx="6093822" cy="60426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s-EC" sz="1600" smtClean="0">
                          <a:latin typeface="Cambria Math" panose="02040503050406030204" pitchFamily="18" charset="0"/>
                        </a:rPr>
                        <m:t>P</m:t>
                      </m:r>
                      <m:r>
                        <m:rPr>
                          <m:sty m:val="p"/>
                        </m:rPr>
                        <a:rPr lang="es-EC" sz="1600" i="0">
                          <a:latin typeface="Cambria Math" panose="02040503050406030204" pitchFamily="18" charset="0"/>
                        </a:rPr>
                        <m:t>SV</m:t>
                      </m:r>
                      <m:r>
                        <a:rPr lang="es-EC" sz="1600" i="0">
                          <a:latin typeface="Cambria Math" panose="02040503050406030204" pitchFamily="18" charset="0"/>
                        </a:rPr>
                        <m:t>=</m:t>
                      </m:r>
                      <m:f>
                        <m:fPr>
                          <m:ctrlPr>
                            <a:rPr lang="es-EC" sz="1600" i="1">
                              <a:solidFill>
                                <a:srgbClr val="836967"/>
                              </a:solidFill>
                              <a:latin typeface="Cambria Math" panose="02040503050406030204" pitchFamily="18" charset="0"/>
                            </a:rPr>
                          </m:ctrlPr>
                        </m:fPr>
                        <m:num>
                          <m:r>
                            <m:rPr>
                              <m:sty m:val="p"/>
                            </m:rPr>
                            <a:rPr lang="es-EC" sz="1600" i="0">
                              <a:latin typeface="Cambria Math" panose="02040503050406030204" pitchFamily="18" charset="0"/>
                            </a:rPr>
                            <m:t>N</m:t>
                          </m:r>
                          <m:r>
                            <a:rPr lang="es-EC" sz="1600" i="0">
                              <a:latin typeface="Cambria Math" panose="02040503050406030204" pitchFamily="18" charset="0"/>
                            </a:rPr>
                            <m:t>ú</m:t>
                          </m:r>
                          <m:r>
                            <m:rPr>
                              <m:sty m:val="p"/>
                            </m:rPr>
                            <a:rPr lang="es-EC" sz="1600" i="0">
                              <a:latin typeface="Cambria Math" panose="02040503050406030204" pitchFamily="18" charset="0"/>
                            </a:rPr>
                            <m:t>mero</m:t>
                          </m:r>
                          <m:r>
                            <a:rPr lang="es-EC" sz="1600" i="0">
                              <a:latin typeface="Cambria Math" panose="02040503050406030204" pitchFamily="18" charset="0"/>
                            </a:rPr>
                            <m:t> </m:t>
                          </m:r>
                          <m:r>
                            <m:rPr>
                              <m:sty m:val="p"/>
                            </m:rPr>
                            <a:rPr lang="es-EC" sz="1600" i="0">
                              <a:latin typeface="Cambria Math" panose="02040503050406030204" pitchFamily="18" charset="0"/>
                            </a:rPr>
                            <m:t>de</m:t>
                          </m:r>
                          <m:r>
                            <a:rPr lang="es-EC" sz="1600" i="0">
                              <a:latin typeface="Cambria Math" panose="02040503050406030204" pitchFamily="18" charset="0"/>
                            </a:rPr>
                            <m:t> </m:t>
                          </m:r>
                          <m:r>
                            <m:rPr>
                              <m:sty m:val="p"/>
                            </m:rPr>
                            <a:rPr lang="es-EC" sz="1600" i="0">
                              <a:latin typeface="Cambria Math" panose="02040503050406030204" pitchFamily="18" charset="0"/>
                            </a:rPr>
                            <m:t>plantas</m:t>
                          </m:r>
                          <m:r>
                            <a:rPr lang="es-EC" sz="1600" i="0">
                              <a:latin typeface="Cambria Math" panose="02040503050406030204" pitchFamily="18" charset="0"/>
                            </a:rPr>
                            <m:t> </m:t>
                          </m:r>
                          <m:r>
                            <m:rPr>
                              <m:sty m:val="p"/>
                            </m:rPr>
                            <a:rPr lang="es-EC" sz="1600" i="0">
                              <a:latin typeface="Cambria Math" panose="02040503050406030204" pitchFamily="18" charset="0"/>
                            </a:rPr>
                            <m:t>vivas</m:t>
                          </m:r>
                        </m:num>
                        <m:den>
                          <m:r>
                            <m:rPr>
                              <m:sty m:val="p"/>
                            </m:rPr>
                            <a:rPr lang="es-EC" sz="1600" i="0">
                              <a:latin typeface="Cambria Math" panose="02040503050406030204" pitchFamily="18" charset="0"/>
                            </a:rPr>
                            <m:t>N</m:t>
                          </m:r>
                          <m:r>
                            <a:rPr lang="es-EC" sz="1600" i="0">
                              <a:latin typeface="Cambria Math" panose="02040503050406030204" pitchFamily="18" charset="0"/>
                            </a:rPr>
                            <m:t>ú</m:t>
                          </m:r>
                          <m:r>
                            <m:rPr>
                              <m:sty m:val="p"/>
                            </m:rPr>
                            <a:rPr lang="es-EC" sz="1600" i="0">
                              <a:latin typeface="Cambria Math" panose="02040503050406030204" pitchFamily="18" charset="0"/>
                            </a:rPr>
                            <m:t>mero</m:t>
                          </m:r>
                          <m:r>
                            <a:rPr lang="es-EC" sz="1600" i="0">
                              <a:latin typeface="Cambria Math" panose="02040503050406030204" pitchFamily="18" charset="0"/>
                            </a:rPr>
                            <m:t> </m:t>
                          </m:r>
                          <m:r>
                            <m:rPr>
                              <m:sty m:val="p"/>
                            </m:rPr>
                            <a:rPr lang="es-EC" sz="1600" i="0">
                              <a:latin typeface="Cambria Math" panose="02040503050406030204" pitchFamily="18" charset="0"/>
                            </a:rPr>
                            <m:t>de</m:t>
                          </m:r>
                          <m:r>
                            <a:rPr lang="es-EC" sz="1600" i="0">
                              <a:latin typeface="Cambria Math" panose="02040503050406030204" pitchFamily="18" charset="0"/>
                            </a:rPr>
                            <m:t> </m:t>
                          </m:r>
                          <m:r>
                            <m:rPr>
                              <m:sty m:val="p"/>
                            </m:rPr>
                            <a:rPr lang="es-EC" sz="1600" i="0">
                              <a:latin typeface="Cambria Math" panose="02040503050406030204" pitchFamily="18" charset="0"/>
                            </a:rPr>
                            <m:t>plantas</m:t>
                          </m:r>
                          <m:r>
                            <a:rPr lang="es-EC" sz="1600" i="0">
                              <a:latin typeface="Cambria Math" panose="02040503050406030204" pitchFamily="18" charset="0"/>
                            </a:rPr>
                            <m:t> </m:t>
                          </m:r>
                          <m:r>
                            <m:rPr>
                              <m:sty m:val="p"/>
                            </m:rPr>
                            <a:rPr lang="es-EC" sz="1600" i="0">
                              <a:latin typeface="Cambria Math" panose="02040503050406030204" pitchFamily="18" charset="0"/>
                            </a:rPr>
                            <m:t>germinadas</m:t>
                          </m:r>
                        </m:den>
                      </m:f>
                      <m:r>
                        <a:rPr lang="es-EC" sz="1600" i="1">
                          <a:latin typeface="Cambria Math" panose="02040503050406030204" pitchFamily="18" charset="0"/>
                        </a:rPr>
                        <m:t>𝑥</m:t>
                      </m:r>
                      <m:r>
                        <a:rPr lang="es-EC" sz="1600" i="0">
                          <a:latin typeface="Cambria Math" panose="02040503050406030204" pitchFamily="18" charset="0"/>
                        </a:rPr>
                        <m:t>100</m:t>
                      </m:r>
                    </m:oMath>
                  </m:oMathPara>
                </a14:m>
                <a:endParaRPr lang="es-EC" sz="1600" dirty="0">
                  <a:latin typeface="Times New Roman" panose="02020603050405020304" pitchFamily="18" charset="0"/>
                  <a:cs typeface="Times New Roman" panose="02020603050405020304" pitchFamily="18" charset="0"/>
                </a:endParaRPr>
              </a:p>
            </p:txBody>
          </p:sp>
        </mc:Choice>
        <mc:Fallback xmlns="">
          <p:sp>
            <p:nvSpPr>
              <p:cNvPr id="6" name="CuadroTexto 5">
                <a:extLst>
                  <a:ext uri="{FF2B5EF4-FFF2-40B4-BE49-F238E27FC236}">
                    <a16:creationId xmlns:a16="http://schemas.microsoft.com/office/drawing/2014/main" id="{FA2E95A0-A8AD-6CCC-7192-BDF1CB890694}"/>
                  </a:ext>
                </a:extLst>
              </p:cNvPr>
              <p:cNvSpPr txBox="1">
                <a:spLocks noRot="1" noChangeAspect="1" noMove="1" noResize="1" noEditPoints="1" noAdjustHandles="1" noChangeArrowheads="1" noChangeShapeType="1" noTextEdit="1"/>
              </p:cNvSpPr>
              <p:nvPr/>
            </p:nvSpPr>
            <p:spPr>
              <a:xfrm>
                <a:off x="6098178" y="2680289"/>
                <a:ext cx="6093822" cy="604268"/>
              </a:xfrm>
              <a:prstGeom prst="rect">
                <a:avLst/>
              </a:prstGeom>
              <a:blipFill>
                <a:blip r:embed="rId4"/>
                <a:stretch>
                  <a:fillRect/>
                </a:stretch>
              </a:blipFill>
            </p:spPr>
            <p:txBody>
              <a:bodyPr/>
              <a:lstStyle/>
              <a:p>
                <a:r>
                  <a:rPr lang="es-EC">
                    <a:noFill/>
                  </a:rPr>
                  <a:t> </a:t>
                </a:r>
              </a:p>
            </p:txBody>
          </p:sp>
        </mc:Fallback>
      </mc:AlternateContent>
      <p:graphicFrame>
        <p:nvGraphicFramePr>
          <p:cNvPr id="10" name="Tabla 9">
            <a:extLst>
              <a:ext uri="{FF2B5EF4-FFF2-40B4-BE49-F238E27FC236}">
                <a16:creationId xmlns:a16="http://schemas.microsoft.com/office/drawing/2014/main" id="{8413CFA7-CD66-2426-1123-8BF8F4F8596B}"/>
              </a:ext>
            </a:extLst>
          </p:cNvPr>
          <p:cNvGraphicFramePr>
            <a:graphicFrameLocks noGrp="1"/>
          </p:cNvGraphicFramePr>
          <p:nvPr>
            <p:extLst>
              <p:ext uri="{D42A27DB-BD31-4B8C-83A1-F6EECF244321}">
                <p14:modId xmlns:p14="http://schemas.microsoft.com/office/powerpoint/2010/main" val="3808046324"/>
              </p:ext>
            </p:extLst>
          </p:nvPr>
        </p:nvGraphicFramePr>
        <p:xfrm>
          <a:off x="1427389" y="4873988"/>
          <a:ext cx="9337222" cy="1208470"/>
        </p:xfrm>
        <a:graphic>
          <a:graphicData uri="http://schemas.openxmlformats.org/drawingml/2006/table">
            <a:tbl>
              <a:tblPr firstRow="1" firstCol="1" bandRow="1">
                <a:tableStyleId>{2D5ABB26-0587-4C30-8999-92F81FD0307C}</a:tableStyleId>
              </a:tblPr>
              <a:tblGrid>
                <a:gridCol w="1313159">
                  <a:extLst>
                    <a:ext uri="{9D8B030D-6E8A-4147-A177-3AD203B41FA5}">
                      <a16:colId xmlns:a16="http://schemas.microsoft.com/office/drawing/2014/main" val="3394756334"/>
                    </a:ext>
                  </a:extLst>
                </a:gridCol>
                <a:gridCol w="1900549">
                  <a:extLst>
                    <a:ext uri="{9D8B030D-6E8A-4147-A177-3AD203B41FA5}">
                      <a16:colId xmlns:a16="http://schemas.microsoft.com/office/drawing/2014/main" val="2235372362"/>
                    </a:ext>
                  </a:extLst>
                </a:gridCol>
                <a:gridCol w="3974182">
                  <a:extLst>
                    <a:ext uri="{9D8B030D-6E8A-4147-A177-3AD203B41FA5}">
                      <a16:colId xmlns:a16="http://schemas.microsoft.com/office/drawing/2014/main" val="408622019"/>
                    </a:ext>
                  </a:extLst>
                </a:gridCol>
                <a:gridCol w="2149332">
                  <a:extLst>
                    <a:ext uri="{9D8B030D-6E8A-4147-A177-3AD203B41FA5}">
                      <a16:colId xmlns:a16="http://schemas.microsoft.com/office/drawing/2014/main" val="3660387918"/>
                    </a:ext>
                  </a:extLst>
                </a:gridCol>
              </a:tblGrid>
              <a:tr h="363220">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CÓDIGO</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TRATAMIENTO</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DESCRIPCIÓN</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TIPO DE MUESTRA</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2595854"/>
                  </a:ext>
                </a:extLst>
              </a:tr>
              <a:tr h="200025">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S1</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just">
                        <a:lnSpc>
                          <a:spcPct val="150000"/>
                        </a:lnSpc>
                        <a:spcAft>
                          <a:spcPts val="1200"/>
                        </a:spcAft>
                      </a:pPr>
                      <a:r>
                        <a:rPr lang="es-EC" sz="1400" dirty="0">
                          <a:effectLst/>
                          <a:latin typeface="Times New Roman" panose="02020603050405020304" pitchFamily="18" charset="0"/>
                          <a:cs typeface="Times New Roman" panose="02020603050405020304" pitchFamily="18" charset="0"/>
                        </a:rPr>
                        <a:t>75 TN + 25 MI</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just">
                        <a:lnSpc>
                          <a:spcPct val="150000"/>
                        </a:lnSpc>
                        <a:spcAft>
                          <a:spcPts val="1200"/>
                        </a:spcAft>
                      </a:pPr>
                      <a:r>
                        <a:rPr lang="es-EC" sz="1400" dirty="0">
                          <a:effectLst/>
                          <a:latin typeface="Times New Roman" panose="02020603050405020304" pitchFamily="18" charset="0"/>
                          <a:cs typeface="Times New Roman" panose="02020603050405020304" pitchFamily="18" charset="0"/>
                        </a:rPr>
                        <a:t>75 % Tierra negra + 25% material inorgánico (Plus 1)</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50</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59490222"/>
                  </a:ext>
                </a:extLst>
              </a:tr>
              <a:tr h="190500">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S2</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50000"/>
                        </a:lnSpc>
                        <a:spcAft>
                          <a:spcPts val="1200"/>
                        </a:spcAft>
                      </a:pPr>
                      <a:r>
                        <a:rPr lang="es-EC" sz="1400">
                          <a:effectLst/>
                          <a:latin typeface="Times New Roman" panose="02020603050405020304" pitchFamily="18" charset="0"/>
                          <a:cs typeface="Times New Roman" panose="02020603050405020304" pitchFamily="18" charset="0"/>
                        </a:rPr>
                        <a:t>70 AR + 30 MO</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50000"/>
                        </a:lnSpc>
                        <a:spcAft>
                          <a:spcPts val="1200"/>
                        </a:spcAft>
                      </a:pPr>
                      <a:r>
                        <a:rPr lang="es-EC" sz="1400">
                          <a:effectLst/>
                          <a:latin typeface="Times New Roman" panose="02020603050405020304" pitchFamily="18" charset="0"/>
                          <a:cs typeface="Times New Roman" panose="02020603050405020304" pitchFamily="18" charset="0"/>
                        </a:rPr>
                        <a:t>70% Tierra negra + 30% material orgánico</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50</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6891620"/>
                  </a:ext>
                </a:extLst>
              </a:tr>
              <a:tr h="190500">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S3</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just">
                        <a:lnSpc>
                          <a:spcPct val="150000"/>
                        </a:lnSpc>
                        <a:spcAft>
                          <a:spcPts val="1200"/>
                        </a:spcAft>
                      </a:pPr>
                      <a:r>
                        <a:rPr lang="es-EC" sz="1400" dirty="0">
                          <a:effectLst/>
                          <a:latin typeface="Times New Roman" panose="02020603050405020304" pitchFamily="18" charset="0"/>
                          <a:cs typeface="Times New Roman" panose="02020603050405020304" pitchFamily="18" charset="0"/>
                        </a:rPr>
                        <a:t>100 TH</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just">
                        <a:lnSpc>
                          <a:spcPct val="150000"/>
                        </a:lnSpc>
                        <a:spcAft>
                          <a:spcPts val="1200"/>
                        </a:spcAft>
                      </a:pPr>
                      <a:r>
                        <a:rPr lang="es-EC" sz="1400" dirty="0">
                          <a:effectLst/>
                          <a:latin typeface="Times New Roman" panose="02020603050405020304" pitchFamily="18" charset="0"/>
                          <a:cs typeface="Times New Roman" panose="02020603050405020304" pitchFamily="18" charset="0"/>
                        </a:rPr>
                        <a:t>100% Tierra negra (testigo)</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50</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5750409"/>
                  </a:ext>
                </a:extLst>
              </a:tr>
            </a:tbl>
          </a:graphicData>
        </a:graphic>
      </p:graphicFrame>
    </p:spTree>
    <p:extLst>
      <p:ext uri="{BB962C8B-B14F-4D97-AF65-F5344CB8AC3E}">
        <p14:creationId xmlns:p14="http://schemas.microsoft.com/office/powerpoint/2010/main" val="4275284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300F0-18B9-339B-00C7-C2550DE67E85}"/>
              </a:ext>
            </a:extLst>
          </p:cNvPr>
          <p:cNvSpPr>
            <a:spLocks noGrp="1"/>
          </p:cNvSpPr>
          <p:nvPr>
            <p:ph type="title"/>
          </p:nvPr>
        </p:nvSpPr>
        <p:spPr>
          <a:xfrm>
            <a:off x="581191" y="648300"/>
            <a:ext cx="11029616" cy="767470"/>
          </a:xfrm>
        </p:spPr>
        <p:txBody>
          <a:bodyPr/>
          <a:lstStyle/>
          <a:p>
            <a:pPr algn="ctr"/>
            <a:r>
              <a:rPr lang="es-EC" b="1" dirty="0">
                <a:solidFill>
                  <a:schemeClr val="tx1"/>
                </a:solidFill>
                <a:latin typeface="Times New Roman" panose="02020603050405020304" pitchFamily="18" charset="0"/>
                <a:cs typeface="Times New Roman" panose="02020603050405020304" pitchFamily="18" charset="0"/>
              </a:rPr>
              <a:t>resultados</a:t>
            </a:r>
          </a:p>
        </p:txBody>
      </p:sp>
      <p:graphicFrame>
        <p:nvGraphicFramePr>
          <p:cNvPr id="4" name="Tabla 3">
            <a:extLst>
              <a:ext uri="{FF2B5EF4-FFF2-40B4-BE49-F238E27FC236}">
                <a16:creationId xmlns:a16="http://schemas.microsoft.com/office/drawing/2014/main" id="{2891DAD0-7E4C-836D-5DE8-8E8092CEE683}"/>
              </a:ext>
            </a:extLst>
          </p:cNvPr>
          <p:cNvGraphicFramePr>
            <a:graphicFrameLocks noGrp="1"/>
          </p:cNvGraphicFramePr>
          <p:nvPr>
            <p:extLst>
              <p:ext uri="{D42A27DB-BD31-4B8C-83A1-F6EECF244321}">
                <p14:modId xmlns:p14="http://schemas.microsoft.com/office/powerpoint/2010/main" val="170018486"/>
              </p:ext>
            </p:extLst>
          </p:nvPr>
        </p:nvGraphicFramePr>
        <p:xfrm>
          <a:off x="2547594" y="2354692"/>
          <a:ext cx="7096807" cy="1214846"/>
        </p:xfrm>
        <a:graphic>
          <a:graphicData uri="http://schemas.openxmlformats.org/drawingml/2006/table">
            <a:tbl>
              <a:tblPr firstRow="1" firstCol="1" bandRow="1">
                <a:tableStyleId>{2D5ABB26-0587-4C30-8999-92F81FD0307C}</a:tableStyleId>
              </a:tblPr>
              <a:tblGrid>
                <a:gridCol w="1165296">
                  <a:extLst>
                    <a:ext uri="{9D8B030D-6E8A-4147-A177-3AD203B41FA5}">
                      <a16:colId xmlns:a16="http://schemas.microsoft.com/office/drawing/2014/main" val="526254148"/>
                    </a:ext>
                  </a:extLst>
                </a:gridCol>
                <a:gridCol w="2428181">
                  <a:extLst>
                    <a:ext uri="{9D8B030D-6E8A-4147-A177-3AD203B41FA5}">
                      <a16:colId xmlns:a16="http://schemas.microsoft.com/office/drawing/2014/main" val="1657256672"/>
                    </a:ext>
                  </a:extLst>
                </a:gridCol>
                <a:gridCol w="1165296">
                  <a:extLst>
                    <a:ext uri="{9D8B030D-6E8A-4147-A177-3AD203B41FA5}">
                      <a16:colId xmlns:a16="http://schemas.microsoft.com/office/drawing/2014/main" val="1243314983"/>
                    </a:ext>
                  </a:extLst>
                </a:gridCol>
                <a:gridCol w="1171912">
                  <a:extLst>
                    <a:ext uri="{9D8B030D-6E8A-4147-A177-3AD203B41FA5}">
                      <a16:colId xmlns:a16="http://schemas.microsoft.com/office/drawing/2014/main" val="2896981132"/>
                    </a:ext>
                  </a:extLst>
                </a:gridCol>
                <a:gridCol w="1166122">
                  <a:extLst>
                    <a:ext uri="{9D8B030D-6E8A-4147-A177-3AD203B41FA5}">
                      <a16:colId xmlns:a16="http://schemas.microsoft.com/office/drawing/2014/main" val="213975482"/>
                    </a:ext>
                  </a:extLst>
                </a:gridCol>
              </a:tblGrid>
              <a:tr h="304068">
                <a:tc gridSpan="5">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GERMINACIÓN</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extLst>
                  <a:ext uri="{0D108BD9-81ED-4DB2-BD59-A6C34878D82A}">
                    <a16:rowId xmlns:a16="http://schemas.microsoft.com/office/drawing/2014/main" val="3680238533"/>
                  </a:ext>
                </a:extLst>
              </a:tr>
              <a:tr h="314471">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ESPECIE</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DÍA DEL SEMBRADO</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INICIO</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MÁXIMA</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b="1" dirty="0">
                          <a:effectLst/>
                          <a:latin typeface="Times New Roman" panose="02020603050405020304" pitchFamily="18" charset="0"/>
                          <a:cs typeface="Times New Roman" panose="02020603050405020304" pitchFamily="18" charset="0"/>
                        </a:rPr>
                        <a:t>FINAL</a:t>
                      </a:r>
                      <a:endParaRPr lang="es-EC"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9957813"/>
                  </a:ext>
                </a:extLst>
              </a:tr>
              <a:tr h="282798">
                <a:tc>
                  <a:txBody>
                    <a:bodyPr/>
                    <a:lstStyle/>
                    <a:p>
                      <a:pPr algn="ctr">
                        <a:lnSpc>
                          <a:spcPct val="150000"/>
                        </a:lnSpc>
                        <a:spcAft>
                          <a:spcPts val="1200"/>
                        </a:spcAft>
                      </a:pPr>
                      <a:r>
                        <a:rPr lang="es-EC" sz="1400" i="1">
                          <a:effectLst/>
                          <a:latin typeface="Times New Roman" panose="02020603050405020304" pitchFamily="18" charset="0"/>
                          <a:cs typeface="Times New Roman" panose="02020603050405020304" pitchFamily="18" charset="0"/>
                        </a:rPr>
                        <a:t>A. aspera</a:t>
                      </a:r>
                      <a:endParaRPr lang="es-EC" sz="1400" i="1">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23/06/2022</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03/07/2022</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12/08/2022</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04/09/2022</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43052109"/>
                  </a:ext>
                </a:extLst>
              </a:tr>
              <a:tr h="313509">
                <a:tc>
                  <a:txBody>
                    <a:bodyPr/>
                    <a:lstStyle/>
                    <a:p>
                      <a:pPr algn="ctr">
                        <a:lnSpc>
                          <a:spcPct val="150000"/>
                        </a:lnSpc>
                        <a:spcAft>
                          <a:spcPts val="1200"/>
                        </a:spcAft>
                      </a:pPr>
                      <a:r>
                        <a:rPr lang="es-EC" sz="1400" i="1" dirty="0">
                          <a:effectLst/>
                          <a:latin typeface="Times New Roman" panose="02020603050405020304" pitchFamily="18" charset="0"/>
                          <a:cs typeface="Times New Roman" panose="02020603050405020304" pitchFamily="18" charset="0"/>
                        </a:rPr>
                        <a:t>B. herthae</a:t>
                      </a:r>
                      <a:endParaRPr lang="es-EC" sz="1400" i="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15/07/2022</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a:effectLst/>
                          <a:latin typeface="Times New Roman" panose="02020603050405020304" pitchFamily="18" charset="0"/>
                          <a:cs typeface="Times New Roman" panose="02020603050405020304" pitchFamily="18" charset="0"/>
                        </a:rPr>
                        <a:t>27/07/2022</a:t>
                      </a:r>
                      <a:endParaRPr lang="es-EC"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14/08/2022</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1200"/>
                        </a:spcAft>
                      </a:pPr>
                      <a:r>
                        <a:rPr lang="es-EC" sz="1400" dirty="0">
                          <a:effectLst/>
                          <a:latin typeface="Times New Roman" panose="02020603050405020304" pitchFamily="18" charset="0"/>
                          <a:cs typeface="Times New Roman" panose="02020603050405020304" pitchFamily="18" charset="0"/>
                        </a:rPr>
                        <a:t>04/09/2022</a:t>
                      </a:r>
                      <a:endParaRPr lang="es-EC"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5444223"/>
                  </a:ext>
                </a:extLst>
              </a:tr>
            </a:tbl>
          </a:graphicData>
        </a:graphic>
      </p:graphicFrame>
      <p:sp>
        <p:nvSpPr>
          <p:cNvPr id="6" name="Marcador de contenido 5">
            <a:extLst>
              <a:ext uri="{FF2B5EF4-FFF2-40B4-BE49-F238E27FC236}">
                <a16:creationId xmlns:a16="http://schemas.microsoft.com/office/drawing/2014/main" id="{0C598E63-184E-573F-7D39-174136B0D861}"/>
              </a:ext>
            </a:extLst>
          </p:cNvPr>
          <p:cNvSpPr>
            <a:spLocks noGrp="1"/>
          </p:cNvSpPr>
          <p:nvPr>
            <p:ph idx="1"/>
          </p:nvPr>
        </p:nvSpPr>
        <p:spPr>
          <a:xfrm>
            <a:off x="581189" y="1684063"/>
            <a:ext cx="11029615" cy="402336"/>
          </a:xfrm>
        </p:spPr>
        <p:txBody>
          <a:bodyPr>
            <a:normAutofit lnSpcReduction="10000"/>
          </a:bodyPr>
          <a:lstStyle/>
          <a:p>
            <a:pPr marL="0" indent="0" algn="ctr">
              <a:buNone/>
            </a:pPr>
            <a:r>
              <a:rPr lang="es-EC" sz="2000" b="1" dirty="0">
                <a:solidFill>
                  <a:schemeClr val="tx1"/>
                </a:solidFill>
                <a:latin typeface="Times New Roman" panose="02020603050405020304" pitchFamily="18" charset="0"/>
                <a:cs typeface="Times New Roman" panose="02020603050405020304" pitchFamily="18" charset="0"/>
              </a:rPr>
              <a:t>Inicio de la germinación</a:t>
            </a:r>
          </a:p>
        </p:txBody>
      </p:sp>
      <p:pic>
        <p:nvPicPr>
          <p:cNvPr id="7" name="Imagen 6">
            <a:extLst>
              <a:ext uri="{FF2B5EF4-FFF2-40B4-BE49-F238E27FC236}">
                <a16:creationId xmlns:a16="http://schemas.microsoft.com/office/drawing/2014/main" id="{7E965464-9EAE-8EA5-A3E7-3493B31D54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7443" r="20548" b="3425"/>
          <a:stretch/>
        </p:blipFill>
        <p:spPr bwMode="auto">
          <a:xfrm>
            <a:off x="7054730" y="3726502"/>
            <a:ext cx="2363592" cy="2742431"/>
          </a:xfrm>
          <a:prstGeom prst="rect">
            <a:avLst/>
          </a:prstGeom>
          <a:noFill/>
          <a:ln>
            <a:noFill/>
          </a:ln>
          <a:extLst>
            <a:ext uri="{53640926-AAD7-44D8-BBD7-CCE9431645EC}">
              <a14:shadowObscured xmlns:a14="http://schemas.microsoft.com/office/drawing/2010/main"/>
            </a:ext>
          </a:extLst>
        </p:spPr>
      </p:pic>
      <p:pic>
        <p:nvPicPr>
          <p:cNvPr id="8" name="Imagen 7">
            <a:extLst>
              <a:ext uri="{FF2B5EF4-FFF2-40B4-BE49-F238E27FC236}">
                <a16:creationId xmlns:a16="http://schemas.microsoft.com/office/drawing/2014/main" id="{2D14649A-E1B4-44B3-A48E-96DA8A56FC2F}"/>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r="9664"/>
          <a:stretch/>
        </p:blipFill>
        <p:spPr bwMode="auto">
          <a:xfrm>
            <a:off x="2528565" y="3782430"/>
            <a:ext cx="3202058" cy="2660377"/>
          </a:xfrm>
          <a:prstGeom prst="rect">
            <a:avLst/>
          </a:prstGeom>
          <a:noFill/>
          <a:ln>
            <a:noFill/>
          </a:ln>
          <a:extLst>
            <a:ext uri="{53640926-AAD7-44D8-BBD7-CCE9431645EC}">
              <a14:shadowObscured xmlns:a14="http://schemas.microsoft.com/office/drawing/2010/main"/>
            </a:ext>
          </a:extLst>
        </p:spPr>
      </p:pic>
      <p:sp>
        <p:nvSpPr>
          <p:cNvPr id="9" name="Rectángulo 8">
            <a:extLst>
              <a:ext uri="{FF2B5EF4-FFF2-40B4-BE49-F238E27FC236}">
                <a16:creationId xmlns:a16="http://schemas.microsoft.com/office/drawing/2014/main" id="{4DA58AF6-FD78-27AC-432A-69778A87F87D}"/>
              </a:ext>
            </a:extLst>
          </p:cNvPr>
          <p:cNvSpPr/>
          <p:nvPr/>
        </p:nvSpPr>
        <p:spPr>
          <a:xfrm>
            <a:off x="581189" y="6063984"/>
            <a:ext cx="3278777"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Apeiba</a:t>
            </a:r>
            <a:r>
              <a:rPr lang="es-EC" i="1" dirty="0">
                <a:solidFill>
                  <a:schemeClr val="tx1"/>
                </a:solidFill>
                <a:latin typeface="Times New Roman" panose="02020603050405020304" pitchFamily="18" charset="0"/>
                <a:cs typeface="Times New Roman" panose="02020603050405020304" pitchFamily="18" charset="0"/>
              </a:rPr>
              <a:t> aspera</a:t>
            </a:r>
          </a:p>
        </p:txBody>
      </p:sp>
      <p:sp>
        <p:nvSpPr>
          <p:cNvPr id="10" name="Rectángulo 9">
            <a:extLst>
              <a:ext uri="{FF2B5EF4-FFF2-40B4-BE49-F238E27FC236}">
                <a16:creationId xmlns:a16="http://schemas.microsoft.com/office/drawing/2014/main" id="{C1556CB8-F84E-C23F-0124-501C4260B381}"/>
              </a:ext>
            </a:extLst>
          </p:cNvPr>
          <p:cNvSpPr/>
          <p:nvPr/>
        </p:nvSpPr>
        <p:spPr>
          <a:xfrm>
            <a:off x="8236526" y="6090110"/>
            <a:ext cx="3278777" cy="378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i="1" dirty="0" err="1">
                <a:solidFill>
                  <a:schemeClr val="tx1"/>
                </a:solidFill>
                <a:latin typeface="Times New Roman" panose="02020603050405020304" pitchFamily="18" charset="0"/>
                <a:cs typeface="Times New Roman" panose="02020603050405020304" pitchFamily="18" charset="0"/>
              </a:rPr>
              <a:t>Brownea</a:t>
            </a:r>
            <a:r>
              <a:rPr lang="es-EC" i="1" dirty="0">
                <a:solidFill>
                  <a:schemeClr val="tx1"/>
                </a:solidFill>
                <a:latin typeface="Times New Roman" panose="02020603050405020304" pitchFamily="18" charset="0"/>
                <a:cs typeface="Times New Roman" panose="02020603050405020304" pitchFamily="18" charset="0"/>
              </a:rPr>
              <a:t> herthae</a:t>
            </a:r>
          </a:p>
        </p:txBody>
      </p:sp>
    </p:spTree>
    <p:extLst>
      <p:ext uri="{BB962C8B-B14F-4D97-AF65-F5344CB8AC3E}">
        <p14:creationId xmlns:p14="http://schemas.microsoft.com/office/powerpoint/2010/main" val="604123487"/>
      </p:ext>
    </p:extLst>
  </p:cSld>
  <p:clrMapOvr>
    <a:masterClrMapping/>
  </p:clrMapOvr>
</p:sld>
</file>

<file path=ppt/theme/theme1.xml><?xml version="1.0" encoding="utf-8"?>
<a:theme xmlns:a="http://schemas.openxmlformats.org/drawingml/2006/main" name="DividendVTI">
  <a:themeElements>
    <a:clrScheme name="Aspect">
      <a:dk1>
        <a:sysClr val="windowText" lastClr="000000"/>
      </a:dk1>
      <a:lt1>
        <a:sysClr val="window" lastClr="FFFFFF"/>
      </a:lt1>
      <a:dk2>
        <a:srgbClr val="585753"/>
      </a:dk2>
      <a:lt2>
        <a:srgbClr val="EBDDC3"/>
      </a:lt2>
      <a:accent1>
        <a:srgbClr val="71B9E4"/>
      </a:accent1>
      <a:accent2>
        <a:srgbClr val="E25D3C"/>
      </a:accent2>
      <a:accent3>
        <a:srgbClr val="BDB59D"/>
      </a:accent3>
      <a:accent4>
        <a:srgbClr val="A5AB81"/>
      </a:accent4>
      <a:accent5>
        <a:srgbClr val="7BA79D"/>
      </a:accent5>
      <a:accent6>
        <a:srgbClr val="968C8C"/>
      </a:accent6>
      <a:hlink>
        <a:srgbClr val="F7B615"/>
      </a:hlink>
      <a:folHlink>
        <a:srgbClr val="704404"/>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_44286144_TF67061901.potx" id="{B30549EC-BF26-4447-B583-ECA42EDFBF87}" vid="{82B5737C-AD48-48A3-9B9B-EC56AC23329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965255AC-12AC-4323-AA35-9BAC798B66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B3242A4-1E6A-4E02-809C-4A24066EC01D}">
  <ds:schemaRefs>
    <ds:schemaRef ds:uri="http://schemas.microsoft.com/sharepoint/v3/contenttype/forms"/>
  </ds:schemaRefs>
</ds:datastoreItem>
</file>

<file path=customXml/itemProps3.xml><?xml version="1.0" encoding="utf-8"?>
<ds:datastoreItem xmlns:ds="http://schemas.openxmlformats.org/officeDocument/2006/customXml" ds:itemID="{FBD2D995-20F0-4C14-BF62-1248AB4B484D}">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{498BAC03-C17C-4049-A0D6-CB82DE585695}tf67061901_win32</Template>
  <TotalTime>765</TotalTime>
  <Words>1519</Words>
  <Application>Microsoft Office PowerPoint</Application>
  <PresentationFormat>Panorámica</PresentationFormat>
  <Paragraphs>350</Paragraphs>
  <Slides>22</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22</vt:i4>
      </vt:variant>
    </vt:vector>
  </HeadingPairs>
  <TitlesOfParts>
    <vt:vector size="30" baseType="lpstr">
      <vt:lpstr>Calibri</vt:lpstr>
      <vt:lpstr>Cambria Math</vt:lpstr>
      <vt:lpstr>Franklin Gothic Book</vt:lpstr>
      <vt:lpstr>Franklin Gothic Demi</vt:lpstr>
      <vt:lpstr>Symbol</vt:lpstr>
      <vt:lpstr>Times New Roman</vt:lpstr>
      <vt:lpstr>Wingdings 2</vt:lpstr>
      <vt:lpstr>DividendVTI</vt:lpstr>
      <vt:lpstr>Presentación de PowerPoint</vt:lpstr>
      <vt:lpstr>INTRODUCCIÓN</vt:lpstr>
      <vt:lpstr>PLANTEAMIENTO DEL PROBLEMA</vt:lpstr>
      <vt:lpstr>justificación</vt:lpstr>
      <vt:lpstr>objetivos</vt:lpstr>
      <vt:lpstr>Metodología de la investigación</vt:lpstr>
      <vt:lpstr>Presentación de PowerPoint</vt:lpstr>
      <vt:lpstr>Presentación de PowerPoint</vt:lpstr>
      <vt:lpstr>resultados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discusión</vt:lpstr>
      <vt:lpstr>discusión</vt:lpstr>
      <vt:lpstr>conclusiones</vt:lpstr>
      <vt:lpstr>recomendaciones</vt:lpstr>
      <vt:lpstr>Muchas 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Germinación y crecimiento temprano de Apeiba aspera y Brownea herthae usando tres tipos de sustratos en el cantón Buena Fe, 2022</dc:title>
  <dc:creator>JURIXY JULYN PONCE RIVERA</dc:creator>
  <cp:lastModifiedBy>JURIXY JULYN PONCE RIVERA</cp:lastModifiedBy>
  <cp:revision>26</cp:revision>
  <dcterms:created xsi:type="dcterms:W3CDTF">2022-08-07T22:06:40Z</dcterms:created>
  <dcterms:modified xsi:type="dcterms:W3CDTF">2022-11-30T03:07:56Z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